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sldIdLst>
    <p:sldId id="262" r:id="rId2"/>
    <p:sldId id="746" r:id="rId3"/>
    <p:sldId id="263" r:id="rId4"/>
    <p:sldId id="742" r:id="rId5"/>
    <p:sldId id="767" r:id="rId6"/>
    <p:sldId id="771" r:id="rId7"/>
    <p:sldId id="780" r:id="rId8"/>
    <p:sldId id="761" r:id="rId9"/>
    <p:sldId id="778" r:id="rId10"/>
    <p:sldId id="747" r:id="rId11"/>
    <p:sldId id="748" r:id="rId12"/>
    <p:sldId id="791" r:id="rId13"/>
    <p:sldId id="760" r:id="rId14"/>
    <p:sldId id="757" r:id="rId15"/>
    <p:sldId id="779" r:id="rId16"/>
    <p:sldId id="789" r:id="rId17"/>
    <p:sldId id="744" r:id="rId18"/>
    <p:sldId id="75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L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76C57-8A73-4234-989F-858706594C7F}" type="datetimeFigureOut">
              <a:rPr lang="de-LI" smtClean="0"/>
              <a:t>17.04.2023</a:t>
            </a:fld>
            <a:endParaRPr lang="de-L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L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L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L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2728E-437F-4666-9517-5FE5A5F0A4A2}" type="slidenum">
              <a:rPr lang="de-LI" smtClean="0"/>
              <a:t>‹#›</a:t>
            </a:fld>
            <a:endParaRPr lang="de-LI"/>
          </a:p>
        </p:txBody>
      </p:sp>
    </p:spTree>
    <p:extLst>
      <p:ext uri="{BB962C8B-B14F-4D97-AF65-F5344CB8AC3E}">
        <p14:creationId xmlns:p14="http://schemas.microsoft.com/office/powerpoint/2010/main" val="49871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CC44AA1-2BCA-CF44-09E4-9F4F792A921E}"/>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EBA8DC24-C60F-976A-E6D4-4EF4274B7F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9876" name="Slide Number Placeholder 3">
            <a:extLst>
              <a:ext uri="{FF2B5EF4-FFF2-40B4-BE49-F238E27FC236}">
                <a16:creationId xmlns:a16="http://schemas.microsoft.com/office/drawing/2014/main" id="{960E6286-C1CB-2C09-95EC-71AFFC7AF6F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55824DC-3C99-42C6-8EF4-A71D4D254BC7}" type="slidenum">
              <a:rPr lang="en-US" altLang="en-US" smtClean="0">
                <a:solidFill>
                  <a:srgbClr val="000000"/>
                </a:solidFill>
              </a:rPr>
              <a:pPr fontAlgn="base">
                <a:spcBef>
                  <a:spcPct val="0"/>
                </a:spcBef>
                <a:spcAft>
                  <a:spcPct val="0"/>
                </a:spcAft>
              </a:pPr>
              <a:t>2</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23B0EA4-251C-9894-17D3-63CDCB3352F0}"/>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B9E5AC14-7A56-F786-1CC4-5A18C7CEB5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All…</a:t>
            </a:r>
          </a:p>
        </p:txBody>
      </p:sp>
      <p:sp>
        <p:nvSpPr>
          <p:cNvPr id="83972" name="Slide Number Placeholder 3">
            <a:extLst>
              <a:ext uri="{FF2B5EF4-FFF2-40B4-BE49-F238E27FC236}">
                <a16:creationId xmlns:a16="http://schemas.microsoft.com/office/drawing/2014/main" id="{22DA6291-A880-A46D-B939-EB45F9B5EB5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87149B8-2DE0-4271-B900-AF7E1AE5E3B8}"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B1D9125-0951-B91E-D965-1F57E7BC16E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89AA9B5-A0AB-6133-A083-846A42C60BC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AA7D254F-BCB1-CA7F-3EDF-9DDC7FADF9F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DA991B6-2A0D-42C8-96D1-ECDED0BFBF71}" type="slidenum">
              <a:rPr lang="en-US" altLang="en-US" smtClean="0"/>
              <a:pPr fontAlgn="base">
                <a:spcBef>
                  <a:spcPct val="0"/>
                </a:spcBef>
                <a:spcAft>
                  <a:spcPct val="0"/>
                </a:spcAft>
              </a:pPr>
              <a:t>4</a:t>
            </a:fld>
            <a:endParaRPr lang="en-US" altLang="en-US"/>
          </a:p>
        </p:txBody>
      </p:sp>
      <p:sp>
        <p:nvSpPr>
          <p:cNvPr id="2" name="Rectangle 1">
            <a:extLst>
              <a:ext uri="{FF2B5EF4-FFF2-40B4-BE49-F238E27FC236}">
                <a16:creationId xmlns:a16="http://schemas.microsoft.com/office/drawing/2014/main" id="{58D7782C-A8E8-466E-D8AB-57B72AE3D413}"/>
              </a:ext>
            </a:extLst>
          </p:cNvPr>
          <p:cNvSpPr/>
          <p:nvPr/>
        </p:nvSpPr>
        <p:spPr>
          <a:xfrm>
            <a:off x="379413" y="4243388"/>
            <a:ext cx="6478587" cy="2362200"/>
          </a:xfrm>
          <a:prstGeom prst="rect">
            <a:avLst/>
          </a:prstGeom>
        </p:spPr>
        <p:txBody>
          <a:bodyPr>
            <a:spAutoFit/>
          </a:bodyPr>
          <a:lstStyle/>
          <a:p>
            <a:pPr eaLnBrk="1" fontAlgn="auto" hangingPunct="1">
              <a:spcBef>
                <a:spcPts val="0"/>
              </a:spcBef>
              <a:spcAft>
                <a:spcPts val="0"/>
              </a:spcAft>
              <a:defRPr/>
            </a:pPr>
            <a:r>
              <a:rPr lang="en-US" altLang="en-US" sz="1400" b="1" i="1" u="sng" dirty="0">
                <a:latin typeface="+mn-lt"/>
              </a:rPr>
              <a:t>Ask Participants to complete the question in their lead discussion</a:t>
            </a:r>
            <a:r>
              <a:rPr lang="en-US" altLang="en-US" sz="1400" dirty="0">
                <a:latin typeface="+mn-lt"/>
              </a:rPr>
              <a:t>: </a:t>
            </a:r>
          </a:p>
          <a:p>
            <a:pPr marL="228600" indent="-228600" eaLnBrk="1" fontAlgn="auto" hangingPunct="1">
              <a:lnSpc>
                <a:spcPct val="150000"/>
              </a:lnSpc>
              <a:spcBef>
                <a:spcPts val="0"/>
              </a:spcBef>
              <a:spcAft>
                <a:spcPts val="0"/>
              </a:spcAft>
              <a:buFont typeface="+mj-lt"/>
              <a:buAutoNum type="arabicPeriod"/>
              <a:defRPr/>
            </a:pPr>
            <a:r>
              <a:rPr lang="en-US" altLang="en-US" sz="1400" dirty="0">
                <a:latin typeface="+mn-lt"/>
              </a:rPr>
              <a:t>How do you define customer service?</a:t>
            </a:r>
          </a:p>
          <a:p>
            <a:pPr marL="228600" indent="-228600" eaLnBrk="1" fontAlgn="auto" hangingPunct="1">
              <a:lnSpc>
                <a:spcPct val="150000"/>
              </a:lnSpc>
              <a:spcBef>
                <a:spcPts val="0"/>
              </a:spcBef>
              <a:spcAft>
                <a:spcPts val="0"/>
              </a:spcAft>
              <a:buFont typeface="+mj-lt"/>
              <a:buAutoNum type="arabicPeriod"/>
              <a:defRPr/>
            </a:pPr>
            <a:r>
              <a:rPr lang="en-US" altLang="en-US" sz="1400" dirty="0">
                <a:latin typeface="+mn-lt"/>
              </a:rPr>
              <a:t>Why is good customer service important?</a:t>
            </a:r>
          </a:p>
          <a:p>
            <a:pPr marL="228600" indent="-228600" eaLnBrk="1" fontAlgn="auto" hangingPunct="1">
              <a:lnSpc>
                <a:spcPct val="150000"/>
              </a:lnSpc>
              <a:spcBef>
                <a:spcPts val="0"/>
              </a:spcBef>
              <a:spcAft>
                <a:spcPts val="0"/>
              </a:spcAft>
              <a:buFont typeface="+mj-lt"/>
              <a:buAutoNum type="arabicPeriod"/>
              <a:defRPr/>
            </a:pPr>
            <a:r>
              <a:rPr lang="en-US" altLang="en-US" sz="1400" dirty="0">
                <a:latin typeface="+mn-lt"/>
              </a:rPr>
              <a:t>Why do you think providing good customer service is so difficult?</a:t>
            </a:r>
          </a:p>
          <a:p>
            <a:pPr marL="228600" indent="-228600" eaLnBrk="1" fontAlgn="auto" hangingPunct="1">
              <a:lnSpc>
                <a:spcPct val="150000"/>
              </a:lnSpc>
              <a:spcBef>
                <a:spcPts val="0"/>
              </a:spcBef>
              <a:spcAft>
                <a:spcPts val="0"/>
              </a:spcAft>
              <a:buFont typeface="+mj-lt"/>
              <a:buAutoNum type="arabicPeriod"/>
              <a:defRPr/>
            </a:pPr>
            <a:r>
              <a:rPr lang="en-US" altLang="en-US" sz="1400" dirty="0">
                <a:latin typeface="+mn-lt"/>
              </a:rPr>
              <a:t>What do you hear more about good customer service or bad customer service?</a:t>
            </a:r>
          </a:p>
          <a:p>
            <a:pPr marL="228600" indent="-228600" eaLnBrk="1" fontAlgn="auto" hangingPunct="1">
              <a:lnSpc>
                <a:spcPct val="150000"/>
              </a:lnSpc>
              <a:spcBef>
                <a:spcPts val="0"/>
              </a:spcBef>
              <a:spcAft>
                <a:spcPts val="0"/>
              </a:spcAft>
              <a:buFont typeface="+mj-lt"/>
              <a:buAutoNum type="arabicPeriod"/>
              <a:defRPr/>
            </a:pPr>
            <a:r>
              <a:rPr lang="en-US" altLang="en-US" sz="1400" dirty="0">
                <a:latin typeface="+mn-lt"/>
              </a:rPr>
              <a:t>Why do you think that is?</a:t>
            </a:r>
          </a:p>
          <a:p>
            <a:pPr eaLnBrk="1" fontAlgn="auto" hangingPunct="1">
              <a:lnSpc>
                <a:spcPct val="150000"/>
              </a:lnSpc>
              <a:spcBef>
                <a:spcPts val="0"/>
              </a:spcBef>
              <a:spcAft>
                <a:spcPts val="0"/>
              </a:spcAft>
              <a:defRPr/>
            </a:pPr>
            <a:endParaRPr lang="en-US" altLang="en-US" sz="5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F3DE6E8-42BD-0FC1-53A8-DCE3EDD55F5D}"/>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1B03B25-D3E4-5416-7498-1DD24F2D88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LI" altLang="de-DE">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E62EB113-2973-612C-5F65-B3305A59CB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A19EBF-A785-4608-87FF-36365D39BD20}" type="slidenum">
              <a:rPr lang="en-US" altLang="en-US" smtClean="0">
                <a:latin typeface="Arial" panose="020B0604020202020204" pitchFamily="34" charset="0"/>
                <a:cs typeface="Arial" panose="020B0604020202020204" pitchFamily="34" charset="0"/>
              </a:rPr>
              <a:pPr fontAlgn="base">
                <a:spcBef>
                  <a:spcPct val="0"/>
                </a:spcBef>
                <a:spcAft>
                  <a:spcPct val="0"/>
                </a:spcAft>
              </a:pPr>
              <a:t>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0CAAA02-A0D0-ADB5-C195-CCB4C3F3D2FF}"/>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8A9587BC-DA36-DA3A-41C8-EDF4A0914A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LI" altLang="de-DE">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6A294E2A-BC5C-94B0-745B-3AB9C565A1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1DB072-E642-43A1-B8A0-9B9F01DC0CD3}" type="slidenum">
              <a:rPr lang="en-US" altLang="en-US" smtClean="0">
                <a:latin typeface="Arial" panose="020B0604020202020204" pitchFamily="34" charset="0"/>
                <a:cs typeface="Arial" panose="020B0604020202020204" pitchFamily="34" charset="0"/>
              </a:rPr>
              <a:pPr fontAlgn="base">
                <a:spcBef>
                  <a:spcPct val="0"/>
                </a:spcBef>
                <a:spcAft>
                  <a:spcPct val="0"/>
                </a:spcAft>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A410C10-365D-730C-A2F4-52CA2721CB7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493C1130-AA20-F4C4-1F0D-814B939E0E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677D7496-C83F-E269-4E82-ECA3DD9C305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69945B1-BEA9-4553-815C-2C815C5023EE}" type="slidenum">
              <a:rPr lang="en-US" altLang="en-US" smtClean="0"/>
              <a:pPr fontAlgn="base">
                <a:spcBef>
                  <a:spcPct val="0"/>
                </a:spcBef>
                <a:spcAft>
                  <a:spcPct val="0"/>
                </a:spcAft>
              </a:pPr>
              <a:t>10</a:t>
            </a:fld>
            <a:endParaRPr lang="en-US" altLang="en-US"/>
          </a:p>
        </p:txBody>
      </p:sp>
      <p:sp>
        <p:nvSpPr>
          <p:cNvPr id="2" name="Rectangle 1">
            <a:extLst>
              <a:ext uri="{FF2B5EF4-FFF2-40B4-BE49-F238E27FC236}">
                <a16:creationId xmlns:a16="http://schemas.microsoft.com/office/drawing/2014/main" id="{47AAE6FD-35FD-9661-F6F2-AFDB05A0032F}"/>
              </a:ext>
            </a:extLst>
          </p:cNvPr>
          <p:cNvSpPr/>
          <p:nvPr/>
        </p:nvSpPr>
        <p:spPr>
          <a:xfrm>
            <a:off x="379413" y="4243388"/>
            <a:ext cx="6478587" cy="4978400"/>
          </a:xfrm>
          <a:prstGeom prst="rect">
            <a:avLst/>
          </a:prstGeom>
        </p:spPr>
        <p:txBody>
          <a:bodyPr>
            <a:spAutoFit/>
          </a:bodyPr>
          <a:lstStyle/>
          <a:p>
            <a:pPr eaLnBrk="1" fontAlgn="auto" hangingPunct="1">
              <a:spcBef>
                <a:spcPts val="0"/>
              </a:spcBef>
              <a:spcAft>
                <a:spcPts val="0"/>
              </a:spcAft>
              <a:defRPr/>
            </a:pPr>
            <a:endParaRPr lang="en-US" altLang="en-US" sz="1400" b="1" i="1" u="sng" dirty="0">
              <a:latin typeface="+mn-lt"/>
            </a:endParaRPr>
          </a:p>
          <a:p>
            <a:pPr eaLnBrk="1" fontAlgn="auto" hangingPunct="1">
              <a:spcBef>
                <a:spcPts val="0"/>
              </a:spcBef>
              <a:spcAft>
                <a:spcPts val="0"/>
              </a:spcAft>
              <a:defRPr/>
            </a:pPr>
            <a:r>
              <a:rPr lang="en-US" altLang="en-US" sz="1400" b="1" i="1" u="sng" dirty="0">
                <a:latin typeface="+mn-lt"/>
              </a:rPr>
              <a:t>Ask Participants to talk </a:t>
            </a:r>
            <a:r>
              <a:rPr lang="en-US" altLang="en-US" sz="1400" dirty="0">
                <a:latin typeface="+mn-lt"/>
              </a:rPr>
              <a:t>: </a:t>
            </a:r>
          </a:p>
          <a:p>
            <a:pPr eaLnBrk="1" fontAlgn="auto" hangingPunct="1">
              <a:lnSpc>
                <a:spcPct val="150000"/>
              </a:lnSpc>
              <a:spcBef>
                <a:spcPts val="0"/>
              </a:spcBef>
              <a:spcAft>
                <a:spcPts val="0"/>
              </a:spcAft>
              <a:defRPr/>
            </a:pPr>
            <a:r>
              <a:rPr lang="en-US" altLang="en-US" sz="1250" dirty="0">
                <a:latin typeface="+mn-lt"/>
              </a:rPr>
              <a:t>When we talk customer service we forget that that’s just one small segment of the whole experience and we need to focus on the end game of overall satisfaction for our customers. Just walking in the door does not constitute satisfaction, it’s a whole process the customer has to go through that begins with the customer service puzzle piece. It shouldn’t end with this small piece; it needs to be brought to fruition to complete satisfaction for that customer.</a:t>
            </a:r>
          </a:p>
          <a:p>
            <a:pPr eaLnBrk="1" fontAlgn="auto" hangingPunct="1">
              <a:lnSpc>
                <a:spcPct val="150000"/>
              </a:lnSpc>
              <a:spcBef>
                <a:spcPts val="0"/>
              </a:spcBef>
              <a:spcAft>
                <a:spcPts val="0"/>
              </a:spcAft>
              <a:defRPr/>
            </a:pPr>
            <a:endParaRPr lang="en-US" altLang="en-US" sz="500" dirty="0">
              <a:latin typeface="+mn-lt"/>
            </a:endParaRPr>
          </a:p>
          <a:p>
            <a:pPr eaLnBrk="1" fontAlgn="auto" hangingPunct="1">
              <a:lnSpc>
                <a:spcPct val="150000"/>
              </a:lnSpc>
              <a:spcBef>
                <a:spcPts val="0"/>
              </a:spcBef>
              <a:spcAft>
                <a:spcPts val="0"/>
              </a:spcAft>
              <a:defRPr/>
            </a:pPr>
            <a:endParaRPr lang="en-US" altLang="en-US" sz="500" dirty="0">
              <a:latin typeface="+mn-lt"/>
            </a:endParaRPr>
          </a:p>
          <a:p>
            <a:pPr eaLnBrk="1" fontAlgn="auto" hangingPunct="1">
              <a:lnSpc>
                <a:spcPct val="150000"/>
              </a:lnSpc>
              <a:spcBef>
                <a:spcPts val="0"/>
              </a:spcBef>
              <a:spcAft>
                <a:spcPts val="0"/>
              </a:spcAft>
              <a:defRPr/>
            </a:pPr>
            <a:endParaRPr lang="en-US" altLang="en-US" sz="500" dirty="0">
              <a:latin typeface="+mn-lt"/>
            </a:endParaRPr>
          </a:p>
          <a:p>
            <a:pPr eaLnBrk="1" fontAlgn="auto" hangingPunct="1">
              <a:lnSpc>
                <a:spcPct val="150000"/>
              </a:lnSpc>
              <a:spcBef>
                <a:spcPts val="0"/>
              </a:spcBef>
              <a:spcAft>
                <a:spcPts val="0"/>
              </a:spcAft>
              <a:defRPr/>
            </a:pPr>
            <a:r>
              <a:rPr lang="en-US" altLang="en-US" sz="1400" b="1" i="1" u="sng" dirty="0">
                <a:latin typeface="+mn-lt"/>
              </a:rPr>
              <a:t>How does it make you feel when you receive </a:t>
            </a:r>
            <a:r>
              <a:rPr lang="en-US" altLang="en-US" sz="1400" dirty="0">
                <a:latin typeface="+mn-lt"/>
              </a:rPr>
              <a:t>:</a:t>
            </a:r>
          </a:p>
          <a:p>
            <a:pPr eaLnBrk="1" fontAlgn="auto" hangingPunct="1">
              <a:lnSpc>
                <a:spcPct val="150000"/>
              </a:lnSpc>
              <a:spcBef>
                <a:spcPts val="0"/>
              </a:spcBef>
              <a:spcAft>
                <a:spcPts val="0"/>
              </a:spcAft>
              <a:defRPr/>
            </a:pPr>
            <a:r>
              <a:rPr lang="en-US" altLang="en-US" sz="1400" dirty="0">
                <a:latin typeface="+mn-lt"/>
              </a:rPr>
              <a:t>Negative feedback about the services you provide to your customer</a:t>
            </a:r>
          </a:p>
          <a:p>
            <a:pPr eaLnBrk="1" fontAlgn="auto" hangingPunct="1">
              <a:lnSpc>
                <a:spcPct val="150000"/>
              </a:lnSpc>
              <a:spcBef>
                <a:spcPts val="0"/>
              </a:spcBef>
              <a:spcAft>
                <a:spcPts val="0"/>
              </a:spcAft>
              <a:defRPr/>
            </a:pPr>
            <a:r>
              <a:rPr lang="en-US" altLang="en-US" sz="1400" dirty="0">
                <a:latin typeface="+mn-lt"/>
              </a:rPr>
              <a:t>Positive feedback about the services you provide to your customer</a:t>
            </a:r>
          </a:p>
          <a:p>
            <a:pPr eaLnBrk="1" fontAlgn="auto" hangingPunct="1">
              <a:spcBef>
                <a:spcPts val="0"/>
              </a:spcBef>
              <a:spcAft>
                <a:spcPts val="0"/>
              </a:spcAft>
              <a:defRPr/>
            </a:pPr>
            <a:endParaRPr lang="en-US" altLang="en-US" sz="1400" dirty="0">
              <a:latin typeface="+mn-lt"/>
            </a:endParaRPr>
          </a:p>
          <a:p>
            <a:pPr eaLnBrk="1" fontAlgn="auto" hangingPunct="1">
              <a:spcBef>
                <a:spcPts val="0"/>
              </a:spcBef>
              <a:spcAft>
                <a:spcPts val="0"/>
              </a:spcAft>
              <a:defRPr/>
            </a:pPr>
            <a:r>
              <a:rPr lang="en-US" altLang="en-US" sz="1400" dirty="0">
                <a:latin typeface="+mn-lt"/>
              </a:rPr>
              <a:t>What are some of the characteristics of Good Customer Service – What makes it exceptional?</a:t>
            </a:r>
          </a:p>
          <a:p>
            <a:pPr eaLnBrk="1" fontAlgn="auto" hangingPunct="1">
              <a:spcBef>
                <a:spcPts val="0"/>
              </a:spcBef>
              <a:spcAft>
                <a:spcPts val="0"/>
              </a:spcAft>
              <a:defRPr/>
            </a:pPr>
            <a:r>
              <a:rPr lang="en-US" altLang="en-US" sz="1400" dirty="0">
                <a:latin typeface="+mn-lt"/>
              </a:rPr>
              <a:t>Great we are going to talk more about that as we go through this presentation</a:t>
            </a:r>
          </a:p>
          <a:p>
            <a:pPr eaLnBrk="1" fontAlgn="auto" hangingPunct="1">
              <a:spcBef>
                <a:spcPts val="0"/>
              </a:spcBef>
              <a:spcAft>
                <a:spcPts val="0"/>
              </a:spcAft>
              <a:defRPr/>
            </a:pPr>
            <a:r>
              <a:rPr lang="en-US" altLang="en-US" sz="1400" dirty="0">
                <a:latin typeface="+mn-lt"/>
              </a:rPr>
              <a:t> We are striving to provide our customers with exceptional quality service.</a:t>
            </a:r>
          </a:p>
          <a:p>
            <a:pPr eaLnBrk="1" fontAlgn="auto" hangingPunct="1">
              <a:spcBef>
                <a:spcPts val="0"/>
              </a:spcBef>
              <a:spcAft>
                <a:spcPts val="0"/>
              </a:spcAft>
              <a:defRPr/>
            </a:pPr>
            <a:r>
              <a:rPr lang="en-US" altLang="en-US" sz="1400" dirty="0">
                <a:latin typeface="+mn-lt"/>
              </a:rPr>
              <a:t>What is the purpose of Customer Service?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6FB6992-EE26-92D0-0715-002BEC1E63A0}"/>
              </a:ext>
            </a:extLst>
          </p:cNvPr>
          <p:cNvSpPr>
            <a:spLocks noGrp="1" noRot="1" noChangeAspect="1" noChangeArrowheads="1" noTextEdit="1"/>
          </p:cNvSpPr>
          <p:nvPr>
            <p:ph type="sldImg"/>
          </p:nvPr>
        </p:nvSpPr>
        <p:spPr>
          <a:xfrm>
            <a:off x="406400" y="738188"/>
            <a:ext cx="6197600" cy="3486150"/>
          </a:xfrm>
          <a:ln/>
        </p:spPr>
      </p:sp>
      <p:sp>
        <p:nvSpPr>
          <p:cNvPr id="32771" name="Notes Placeholder 2">
            <a:extLst>
              <a:ext uri="{FF2B5EF4-FFF2-40B4-BE49-F238E27FC236}">
                <a16:creationId xmlns:a16="http://schemas.microsoft.com/office/drawing/2014/main" id="{F4412C29-54EE-8C58-A98A-14230BB183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59F0FACE-F42F-08DA-B7DC-FEA302EFB2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2B8F9BE-3060-4EFE-8DCC-9F965A2C3D1D}" type="slidenum">
              <a:rPr lang="en-US" altLang="en-US" smtClean="0"/>
              <a:pPr fontAlgn="base">
                <a:spcBef>
                  <a:spcPct val="0"/>
                </a:spcBef>
                <a:spcAft>
                  <a:spcPct val="0"/>
                </a:spcAft>
              </a:pPr>
              <a:t>11</a:t>
            </a:fld>
            <a:endParaRPr lang="en-US" altLang="en-US"/>
          </a:p>
        </p:txBody>
      </p:sp>
      <p:sp>
        <p:nvSpPr>
          <p:cNvPr id="2" name="Rectangle 1">
            <a:extLst>
              <a:ext uri="{FF2B5EF4-FFF2-40B4-BE49-F238E27FC236}">
                <a16:creationId xmlns:a16="http://schemas.microsoft.com/office/drawing/2014/main" id="{1509F605-92A9-896D-826F-7BD051C092A9}"/>
              </a:ext>
            </a:extLst>
          </p:cNvPr>
          <p:cNvSpPr/>
          <p:nvPr/>
        </p:nvSpPr>
        <p:spPr>
          <a:xfrm>
            <a:off x="228600" y="4405313"/>
            <a:ext cx="6619875" cy="3446462"/>
          </a:xfrm>
          <a:prstGeom prst="rect">
            <a:avLst/>
          </a:prstGeom>
        </p:spPr>
        <p:txBody>
          <a:bodyPr>
            <a:spAutoFit/>
          </a:bodyPr>
          <a:lstStyle/>
          <a:p>
            <a:pPr eaLnBrk="1" fontAlgn="auto" hangingPunct="1">
              <a:spcBef>
                <a:spcPts val="0"/>
              </a:spcBef>
              <a:spcAft>
                <a:spcPts val="0"/>
              </a:spcAft>
              <a:defRPr/>
            </a:pPr>
            <a:r>
              <a:rPr lang="en-US" altLang="en-US" sz="1400" b="1" i="1" u="sng" dirty="0">
                <a:latin typeface="+mn-lt"/>
              </a:rPr>
              <a:t>Ask Participants the difference</a:t>
            </a:r>
            <a:r>
              <a:rPr lang="en-US" altLang="en-US" sz="1400" dirty="0">
                <a:latin typeface="+mn-lt"/>
              </a:rPr>
              <a:t>: </a:t>
            </a:r>
          </a:p>
          <a:p>
            <a:pPr eaLnBrk="1" fontAlgn="auto" hangingPunct="1">
              <a:spcBef>
                <a:spcPts val="0"/>
              </a:spcBef>
              <a:spcAft>
                <a:spcPts val="0"/>
              </a:spcAft>
              <a:defRPr/>
            </a:pPr>
            <a:endParaRPr lang="en-US" altLang="en-US" sz="1400" dirty="0">
              <a:latin typeface="+mn-lt"/>
            </a:endParaRPr>
          </a:p>
          <a:p>
            <a:pPr marL="228600" indent="-228600" eaLnBrk="1" fontAlgn="auto" hangingPunct="1">
              <a:spcBef>
                <a:spcPts val="0"/>
              </a:spcBef>
              <a:spcAft>
                <a:spcPts val="0"/>
              </a:spcAft>
              <a:buFont typeface="+mj-lt"/>
              <a:buAutoNum type="arabicPeriod"/>
              <a:defRPr/>
            </a:pPr>
            <a:r>
              <a:rPr lang="en-US" altLang="en-US" sz="1400" dirty="0">
                <a:latin typeface="+mn-lt"/>
              </a:rPr>
              <a:t>The goal of successful business  is to satisfy the customer above all else</a:t>
            </a:r>
          </a:p>
          <a:p>
            <a:pPr eaLnBrk="1" fontAlgn="auto" hangingPunct="1">
              <a:spcBef>
                <a:spcPts val="0"/>
              </a:spcBef>
              <a:spcAft>
                <a:spcPts val="0"/>
              </a:spcAft>
              <a:defRPr/>
            </a:pPr>
            <a:endParaRPr lang="en-US" altLang="en-US" sz="1400" dirty="0">
              <a:latin typeface="+mn-lt"/>
            </a:endParaRPr>
          </a:p>
          <a:p>
            <a:pPr eaLnBrk="1" fontAlgn="auto" hangingPunct="1">
              <a:spcBef>
                <a:spcPts val="0"/>
              </a:spcBef>
              <a:spcAft>
                <a:spcPts val="0"/>
              </a:spcAft>
              <a:defRPr/>
            </a:pPr>
            <a:r>
              <a:rPr lang="en-US" altLang="en-US" sz="1400" dirty="0">
                <a:latin typeface="+mn-lt"/>
              </a:rPr>
              <a:t>2. The end game for all businesses has got to be customer satisfaction, while customer service is the art of ensuring your giving the best service to your customers while they are in your stores, it’s the goal that you’re completely and over and above satisfy that customer as they leave your business. This is the ultimate litmus test in determining whether they (the customer) will be coming back or referring your business to a family member or friend.</a:t>
            </a:r>
          </a:p>
          <a:p>
            <a:pPr marL="228600" indent="-228600" eaLnBrk="1" fontAlgn="auto" hangingPunct="1">
              <a:spcBef>
                <a:spcPts val="0"/>
              </a:spcBef>
              <a:spcAft>
                <a:spcPts val="0"/>
              </a:spcAft>
              <a:buFont typeface="+mj-lt"/>
              <a:buAutoNum type="arabicPeriod"/>
              <a:defRPr/>
            </a:pPr>
            <a:endParaRPr lang="en-US" altLang="en-US" sz="1400" dirty="0">
              <a:latin typeface="+mn-lt"/>
            </a:endParaRPr>
          </a:p>
          <a:p>
            <a:pPr eaLnBrk="1" fontAlgn="auto" hangingPunct="1">
              <a:spcBef>
                <a:spcPts val="0"/>
              </a:spcBef>
              <a:spcAft>
                <a:spcPts val="0"/>
              </a:spcAft>
              <a:defRPr/>
            </a:pPr>
            <a:endParaRPr lang="en-US" altLang="en-US"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altLang="en-US" sz="1250" b="1" i="1" dirty="0">
                <a:latin typeface="+mn-lt"/>
              </a:rPr>
              <a:t>customer service leads to customer satisfaction. The most critical are, warmly acknowledge the customer, build trust and rapport, identify needs, and satisfactorily resolve issues and concerns, expressing gratitude for the opportunity to serve the customer.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6FB6992-EE26-92D0-0715-002BEC1E63A0}"/>
              </a:ext>
            </a:extLst>
          </p:cNvPr>
          <p:cNvSpPr>
            <a:spLocks noGrp="1" noRot="1" noChangeAspect="1" noChangeArrowheads="1" noTextEdit="1"/>
          </p:cNvSpPr>
          <p:nvPr>
            <p:ph type="sldImg"/>
          </p:nvPr>
        </p:nvSpPr>
        <p:spPr>
          <a:xfrm>
            <a:off x="406400" y="738188"/>
            <a:ext cx="6197600" cy="3486150"/>
          </a:xfrm>
          <a:ln/>
        </p:spPr>
      </p:sp>
      <p:sp>
        <p:nvSpPr>
          <p:cNvPr id="32771" name="Notes Placeholder 2">
            <a:extLst>
              <a:ext uri="{FF2B5EF4-FFF2-40B4-BE49-F238E27FC236}">
                <a16:creationId xmlns:a16="http://schemas.microsoft.com/office/drawing/2014/main" id="{F4412C29-54EE-8C58-A98A-14230BB183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59F0FACE-F42F-08DA-B7DC-FEA302EFB2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2B8F9BE-3060-4EFE-8DCC-9F965A2C3D1D}" type="slidenum">
              <a:rPr lang="en-US" altLang="en-US" smtClean="0"/>
              <a:pPr fontAlgn="base">
                <a:spcBef>
                  <a:spcPct val="0"/>
                </a:spcBef>
                <a:spcAft>
                  <a:spcPct val="0"/>
                </a:spcAft>
              </a:pPr>
              <a:t>12</a:t>
            </a:fld>
            <a:endParaRPr lang="en-US" altLang="en-US"/>
          </a:p>
        </p:txBody>
      </p:sp>
      <p:sp>
        <p:nvSpPr>
          <p:cNvPr id="2" name="Rectangle 1">
            <a:extLst>
              <a:ext uri="{FF2B5EF4-FFF2-40B4-BE49-F238E27FC236}">
                <a16:creationId xmlns:a16="http://schemas.microsoft.com/office/drawing/2014/main" id="{1509F605-92A9-896D-826F-7BD051C092A9}"/>
              </a:ext>
            </a:extLst>
          </p:cNvPr>
          <p:cNvSpPr/>
          <p:nvPr/>
        </p:nvSpPr>
        <p:spPr>
          <a:xfrm>
            <a:off x="228600" y="4405313"/>
            <a:ext cx="6619875" cy="3446462"/>
          </a:xfrm>
          <a:prstGeom prst="rect">
            <a:avLst/>
          </a:prstGeom>
        </p:spPr>
        <p:txBody>
          <a:bodyPr>
            <a:spAutoFit/>
          </a:bodyPr>
          <a:lstStyle/>
          <a:p>
            <a:pPr eaLnBrk="1" fontAlgn="auto" hangingPunct="1">
              <a:spcBef>
                <a:spcPts val="0"/>
              </a:spcBef>
              <a:spcAft>
                <a:spcPts val="0"/>
              </a:spcAft>
              <a:defRPr/>
            </a:pPr>
            <a:r>
              <a:rPr lang="en-US" altLang="en-US" sz="1400" b="1" i="1" u="sng" dirty="0">
                <a:latin typeface="+mn-lt"/>
              </a:rPr>
              <a:t>Ask Participants the difference</a:t>
            </a:r>
            <a:r>
              <a:rPr lang="en-US" altLang="en-US" sz="1400" dirty="0">
                <a:latin typeface="+mn-lt"/>
              </a:rPr>
              <a:t>: </a:t>
            </a:r>
          </a:p>
          <a:p>
            <a:pPr eaLnBrk="1" fontAlgn="auto" hangingPunct="1">
              <a:spcBef>
                <a:spcPts val="0"/>
              </a:spcBef>
              <a:spcAft>
                <a:spcPts val="0"/>
              </a:spcAft>
              <a:defRPr/>
            </a:pPr>
            <a:endParaRPr lang="en-US" altLang="en-US" sz="1400" dirty="0">
              <a:latin typeface="+mn-lt"/>
            </a:endParaRPr>
          </a:p>
          <a:p>
            <a:pPr marL="228600" indent="-228600" eaLnBrk="1" fontAlgn="auto" hangingPunct="1">
              <a:spcBef>
                <a:spcPts val="0"/>
              </a:spcBef>
              <a:spcAft>
                <a:spcPts val="0"/>
              </a:spcAft>
              <a:buFont typeface="+mj-lt"/>
              <a:buAutoNum type="arabicPeriod"/>
              <a:defRPr/>
            </a:pPr>
            <a:r>
              <a:rPr lang="en-US" altLang="en-US" sz="1400" dirty="0">
                <a:latin typeface="+mn-lt"/>
              </a:rPr>
              <a:t>The goal of successful business  is to satisfy the customer above all else</a:t>
            </a:r>
          </a:p>
          <a:p>
            <a:pPr eaLnBrk="1" fontAlgn="auto" hangingPunct="1">
              <a:spcBef>
                <a:spcPts val="0"/>
              </a:spcBef>
              <a:spcAft>
                <a:spcPts val="0"/>
              </a:spcAft>
              <a:defRPr/>
            </a:pPr>
            <a:endParaRPr lang="en-US" altLang="en-US" sz="1400" dirty="0">
              <a:latin typeface="+mn-lt"/>
            </a:endParaRPr>
          </a:p>
          <a:p>
            <a:pPr eaLnBrk="1" fontAlgn="auto" hangingPunct="1">
              <a:spcBef>
                <a:spcPts val="0"/>
              </a:spcBef>
              <a:spcAft>
                <a:spcPts val="0"/>
              </a:spcAft>
              <a:defRPr/>
            </a:pPr>
            <a:r>
              <a:rPr lang="en-US" altLang="en-US" sz="1400" dirty="0">
                <a:latin typeface="+mn-lt"/>
              </a:rPr>
              <a:t>2. The end game for all businesses has got to be customer satisfaction, while customer service is the art of ensuring your giving the best service to your customers while they are in your stores, it’s the goal that you’re completely and over and above satisfy that customer as they leave your business. This is the ultimate litmus test in determining whether they (the customer) will be coming back or referring your business to a family member or friend.</a:t>
            </a:r>
          </a:p>
          <a:p>
            <a:pPr marL="228600" indent="-228600" eaLnBrk="1" fontAlgn="auto" hangingPunct="1">
              <a:spcBef>
                <a:spcPts val="0"/>
              </a:spcBef>
              <a:spcAft>
                <a:spcPts val="0"/>
              </a:spcAft>
              <a:buFont typeface="+mj-lt"/>
              <a:buAutoNum type="arabicPeriod"/>
              <a:defRPr/>
            </a:pPr>
            <a:endParaRPr lang="en-US" altLang="en-US" sz="1400" dirty="0">
              <a:latin typeface="+mn-lt"/>
            </a:endParaRPr>
          </a:p>
          <a:p>
            <a:pPr eaLnBrk="1" fontAlgn="auto" hangingPunct="1">
              <a:spcBef>
                <a:spcPts val="0"/>
              </a:spcBef>
              <a:spcAft>
                <a:spcPts val="0"/>
              </a:spcAft>
              <a:defRPr/>
            </a:pPr>
            <a:endParaRPr lang="en-US" altLang="en-US"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altLang="en-US" sz="1250" b="1" i="1" dirty="0">
                <a:latin typeface="+mn-lt"/>
              </a:rPr>
              <a:t>customer service leads to customer satisfaction. The most critical are, warmly acknowledge the customer, build trust and rapport, identify needs, and satisfactorily resolve issues and concerns, expressing gratitude for the opportunity to serve the customer.</a:t>
            </a:r>
          </a:p>
        </p:txBody>
      </p:sp>
    </p:spTree>
    <p:extLst>
      <p:ext uri="{BB962C8B-B14F-4D97-AF65-F5344CB8AC3E}">
        <p14:creationId xmlns:p14="http://schemas.microsoft.com/office/powerpoint/2010/main" val="324038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7884509-D42E-5B49-AA71-FDFCD04179D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52BC60E-6DC7-6BE1-A04C-2B1169D4FFBD}"/>
              </a:ext>
            </a:extLst>
          </p:cNvPr>
          <p:cNvSpPr>
            <a:spLocks noGrp="1"/>
          </p:cNvSpPr>
          <p:nvPr>
            <p:ph type="body" idx="1"/>
          </p:nvPr>
        </p:nvSpPr>
        <p:spPr/>
        <p:txBody>
          <a:bodyPr/>
          <a:lstStyle/>
          <a:p>
            <a:pPr>
              <a:defRPr/>
            </a:pPr>
            <a:endParaRPr lang="en-US" altLang="en-US" dirty="0">
              <a:latin typeface="Arial" pitchFamily="34" charset="0"/>
              <a:cs typeface="Arial" pitchFamily="34" charset="0"/>
            </a:endParaRPr>
          </a:p>
          <a:p>
            <a:pPr marL="0" lvl="1">
              <a:defRPr/>
            </a:pPr>
            <a:r>
              <a:rPr lang="en-US" sz="2000" dirty="0">
                <a:solidFill>
                  <a:schemeClr val="accent2">
                    <a:lumMod val="90000"/>
                    <a:lumOff val="10000"/>
                  </a:schemeClr>
                </a:solidFill>
              </a:rPr>
              <a:t>anything below customer's expectation means poor customer service to them. To measure , we must know the customer’s expectation</a:t>
            </a:r>
          </a:p>
          <a:p>
            <a:pPr>
              <a:defRPr/>
            </a:pPr>
            <a:r>
              <a:rPr lang="en-US" altLang="en-US" dirty="0">
                <a:latin typeface="Arial" pitchFamily="34" charset="0"/>
                <a:cs typeface="Arial" pitchFamily="34" charset="0"/>
              </a:rPr>
              <a:t>Notice anything… if it’s vague (poor)</a:t>
            </a:r>
          </a:p>
          <a:p>
            <a:pPr>
              <a:defRPr/>
            </a:pPr>
            <a:endParaRPr lang="en-US" altLang="en-US" dirty="0">
              <a:latin typeface="Arial" pitchFamily="34" charset="0"/>
              <a:cs typeface="Arial" pitchFamily="34" charset="0"/>
            </a:endParaRPr>
          </a:p>
          <a:p>
            <a:pPr>
              <a:defRPr/>
            </a:pPr>
            <a:endParaRPr lang="en-US" dirty="0"/>
          </a:p>
        </p:txBody>
      </p:sp>
      <p:sp>
        <p:nvSpPr>
          <p:cNvPr id="28676" name="Slide Number Placeholder 3">
            <a:extLst>
              <a:ext uri="{FF2B5EF4-FFF2-40B4-BE49-F238E27FC236}">
                <a16:creationId xmlns:a16="http://schemas.microsoft.com/office/drawing/2014/main" id="{04B9CA21-1C49-1CB1-04F1-1CAD3ED695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B338B3-E2E6-4526-B187-9914214311D0}" type="slidenum">
              <a:rPr lang="en-US" altLang="en-US" smtClean="0">
                <a:latin typeface="Arial" panose="020B0604020202020204" pitchFamily="34" charset="0"/>
                <a:cs typeface="Arial" panose="020B0604020202020204" pitchFamily="34" charset="0"/>
              </a:rPr>
              <a:pPr fontAlgn="base">
                <a:spcBef>
                  <a:spcPct val="0"/>
                </a:spcBef>
                <a:spcAft>
                  <a:spcPct val="0"/>
                </a:spcAft>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98C686E1-28A8-1AB3-8FCE-F72CC383C99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C769A25-52E1-EC19-2E60-A5BCA8CE6862}"/>
              </a:ext>
            </a:extLst>
          </p:cNvPr>
          <p:cNvSpPr>
            <a:spLocks noGrp="1"/>
          </p:cNvSpPr>
          <p:nvPr>
            <p:ph type="body" idx="1"/>
          </p:nvPr>
        </p:nvSpPr>
        <p:spPr/>
        <p:txBody>
          <a:bodyPr/>
          <a:lstStyle/>
          <a:p>
            <a:pPr>
              <a:defRPr/>
            </a:pPr>
            <a:r>
              <a:rPr lang="en-US" b="1" dirty="0"/>
              <a:t>Ask participants:</a:t>
            </a:r>
          </a:p>
          <a:p>
            <a:pPr marL="228600" indent="-228600">
              <a:buFont typeface="+mj-lt"/>
              <a:buAutoNum type="arabicPeriod"/>
              <a:defRPr/>
            </a:pPr>
            <a:endParaRPr lang="en-US" b="1" dirty="0"/>
          </a:p>
          <a:p>
            <a:pPr marL="228600" indent="-228600">
              <a:buFont typeface="+mj-lt"/>
              <a:buAutoNum type="arabicPeriod"/>
              <a:defRPr/>
            </a:pPr>
            <a:r>
              <a:rPr lang="en-US" b="1" dirty="0"/>
              <a:t> </a:t>
            </a:r>
            <a:r>
              <a:rPr lang="en-US" dirty="0"/>
              <a:t>What simple things could you and your team do today to start positively affecting the customer experience? </a:t>
            </a:r>
          </a:p>
          <a:p>
            <a:pPr marL="228600" indent="-228600">
              <a:buFont typeface="+mj-lt"/>
              <a:buAutoNum type="arabicPeriod"/>
              <a:defRPr/>
            </a:pPr>
            <a:r>
              <a:rPr lang="en-US" dirty="0"/>
              <a:t>And how can you make sure the entire team (state and partner staff) on board know about Customer Service?</a:t>
            </a:r>
          </a:p>
          <a:p>
            <a:pPr marL="228600" indent="-228600">
              <a:buFont typeface="+mj-lt"/>
              <a:buAutoNum type="arabicPeriod"/>
              <a:defRPr/>
            </a:pPr>
            <a:r>
              <a:rPr lang="en-US" dirty="0"/>
              <a:t>What are one or two things you’ve learned today that you will start using immediately to better assist customers when you return to your office?</a:t>
            </a:r>
          </a:p>
          <a:p>
            <a:pPr marL="228600" indent="-228600">
              <a:buFont typeface="+mj-lt"/>
              <a:buAutoNum type="arabicPeriod"/>
              <a:defRPr/>
            </a:pPr>
            <a:endParaRPr lang="en-US" dirty="0"/>
          </a:p>
          <a:p>
            <a:pPr marL="228600" indent="-228600">
              <a:buFont typeface="+mj-lt"/>
              <a:buAutoNum type="arabicPeriod"/>
              <a:defRPr/>
            </a:pPr>
            <a:endParaRPr lang="en-US" dirty="0"/>
          </a:p>
          <a:p>
            <a:pPr>
              <a:defRPr/>
            </a:pPr>
            <a:endParaRPr lang="en-US" dirty="0"/>
          </a:p>
        </p:txBody>
      </p:sp>
      <p:sp>
        <p:nvSpPr>
          <p:cNvPr id="81924" name="Slide Number Placeholder 3">
            <a:extLst>
              <a:ext uri="{FF2B5EF4-FFF2-40B4-BE49-F238E27FC236}">
                <a16:creationId xmlns:a16="http://schemas.microsoft.com/office/drawing/2014/main" id="{17F632A8-7007-B373-E7E0-9461FB9C2F8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54C85E9-B253-4F52-9755-BACB996B0663}" type="slidenum">
              <a:rPr lang="en-US" altLang="en-US" smtClean="0"/>
              <a:pPr fontAlgn="base">
                <a:spcBef>
                  <a:spcPct val="0"/>
                </a:spcBef>
                <a:spcAft>
                  <a:spcPct val="0"/>
                </a:spcAft>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3D42CA-EE85-4283-BAEF-7011C5765A1B}" type="datetimeFigureOut">
              <a:rPr lang="de-LI" smtClean="0"/>
              <a:t>17.04.2023</a:t>
            </a:fld>
            <a:endParaRPr lang="de-LI"/>
          </a:p>
        </p:txBody>
      </p:sp>
      <p:sp>
        <p:nvSpPr>
          <p:cNvPr id="5" name="Footer Placeholder 4"/>
          <p:cNvSpPr>
            <a:spLocks noGrp="1"/>
          </p:cNvSpPr>
          <p:nvPr>
            <p:ph type="ftr" sz="quarter" idx="11"/>
          </p:nvPr>
        </p:nvSpPr>
        <p:spPr/>
        <p:txBody>
          <a:bodyPr/>
          <a:lstStyle/>
          <a:p>
            <a:endParaRPr lang="de-LI"/>
          </a:p>
        </p:txBody>
      </p:sp>
      <p:sp>
        <p:nvSpPr>
          <p:cNvPr id="6" name="Slide Number Placeholder 5"/>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316548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D42CA-EE85-4283-BAEF-7011C5765A1B}" type="datetimeFigureOut">
              <a:rPr lang="de-LI" smtClean="0"/>
              <a:t>17.04.2023</a:t>
            </a:fld>
            <a:endParaRPr lang="de-LI"/>
          </a:p>
        </p:txBody>
      </p:sp>
      <p:sp>
        <p:nvSpPr>
          <p:cNvPr id="5" name="Footer Placeholder 4"/>
          <p:cNvSpPr>
            <a:spLocks noGrp="1"/>
          </p:cNvSpPr>
          <p:nvPr>
            <p:ph type="ftr" sz="quarter" idx="11"/>
          </p:nvPr>
        </p:nvSpPr>
        <p:spPr/>
        <p:txBody>
          <a:bodyPr/>
          <a:lstStyle/>
          <a:p>
            <a:endParaRPr lang="de-LI"/>
          </a:p>
        </p:txBody>
      </p:sp>
      <p:sp>
        <p:nvSpPr>
          <p:cNvPr id="6" name="Slide Number Placeholder 5"/>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335131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D42CA-EE85-4283-BAEF-7011C5765A1B}" type="datetimeFigureOut">
              <a:rPr lang="de-LI" smtClean="0"/>
              <a:t>17.04.2023</a:t>
            </a:fld>
            <a:endParaRPr lang="de-LI"/>
          </a:p>
        </p:txBody>
      </p:sp>
      <p:sp>
        <p:nvSpPr>
          <p:cNvPr id="5" name="Footer Placeholder 4"/>
          <p:cNvSpPr>
            <a:spLocks noGrp="1"/>
          </p:cNvSpPr>
          <p:nvPr>
            <p:ph type="ftr" sz="quarter" idx="11"/>
          </p:nvPr>
        </p:nvSpPr>
        <p:spPr/>
        <p:txBody>
          <a:bodyPr/>
          <a:lstStyle/>
          <a:p>
            <a:endParaRPr lang="de-LI"/>
          </a:p>
        </p:txBody>
      </p:sp>
      <p:sp>
        <p:nvSpPr>
          <p:cNvPr id="6" name="Slide Number Placeholder 5"/>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37061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D42CA-EE85-4283-BAEF-7011C5765A1B}" type="datetimeFigureOut">
              <a:rPr lang="de-LI" smtClean="0"/>
              <a:t>17.04.2023</a:t>
            </a:fld>
            <a:endParaRPr lang="de-LI"/>
          </a:p>
        </p:txBody>
      </p:sp>
      <p:sp>
        <p:nvSpPr>
          <p:cNvPr id="5" name="Footer Placeholder 4"/>
          <p:cNvSpPr>
            <a:spLocks noGrp="1"/>
          </p:cNvSpPr>
          <p:nvPr>
            <p:ph type="ftr" sz="quarter" idx="11"/>
          </p:nvPr>
        </p:nvSpPr>
        <p:spPr/>
        <p:txBody>
          <a:bodyPr/>
          <a:lstStyle/>
          <a:p>
            <a:endParaRPr lang="de-LI"/>
          </a:p>
        </p:txBody>
      </p:sp>
      <p:sp>
        <p:nvSpPr>
          <p:cNvPr id="6" name="Slide Number Placeholder 5"/>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418578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D42CA-EE85-4283-BAEF-7011C5765A1B}" type="datetimeFigureOut">
              <a:rPr lang="de-LI" smtClean="0"/>
              <a:t>17.04.2023</a:t>
            </a:fld>
            <a:endParaRPr lang="de-LI"/>
          </a:p>
        </p:txBody>
      </p:sp>
      <p:sp>
        <p:nvSpPr>
          <p:cNvPr id="5" name="Footer Placeholder 4"/>
          <p:cNvSpPr>
            <a:spLocks noGrp="1"/>
          </p:cNvSpPr>
          <p:nvPr>
            <p:ph type="ftr" sz="quarter" idx="11"/>
          </p:nvPr>
        </p:nvSpPr>
        <p:spPr/>
        <p:txBody>
          <a:bodyPr/>
          <a:lstStyle/>
          <a:p>
            <a:endParaRPr lang="de-LI"/>
          </a:p>
        </p:txBody>
      </p:sp>
      <p:sp>
        <p:nvSpPr>
          <p:cNvPr id="6" name="Slide Number Placeholder 5"/>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300898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3D42CA-EE85-4283-BAEF-7011C5765A1B}" type="datetimeFigureOut">
              <a:rPr lang="de-LI" smtClean="0"/>
              <a:t>17.04.2023</a:t>
            </a:fld>
            <a:endParaRPr lang="de-LI"/>
          </a:p>
        </p:txBody>
      </p:sp>
      <p:sp>
        <p:nvSpPr>
          <p:cNvPr id="6" name="Footer Placeholder 5"/>
          <p:cNvSpPr>
            <a:spLocks noGrp="1"/>
          </p:cNvSpPr>
          <p:nvPr>
            <p:ph type="ftr" sz="quarter" idx="11"/>
          </p:nvPr>
        </p:nvSpPr>
        <p:spPr/>
        <p:txBody>
          <a:bodyPr/>
          <a:lstStyle/>
          <a:p>
            <a:endParaRPr lang="de-LI"/>
          </a:p>
        </p:txBody>
      </p:sp>
      <p:sp>
        <p:nvSpPr>
          <p:cNvPr id="7" name="Slide Number Placeholder 6"/>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104613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D42CA-EE85-4283-BAEF-7011C5765A1B}" type="datetimeFigureOut">
              <a:rPr lang="de-LI" smtClean="0"/>
              <a:t>17.04.2023</a:t>
            </a:fld>
            <a:endParaRPr lang="de-LI"/>
          </a:p>
        </p:txBody>
      </p:sp>
      <p:sp>
        <p:nvSpPr>
          <p:cNvPr id="8" name="Footer Placeholder 7"/>
          <p:cNvSpPr>
            <a:spLocks noGrp="1"/>
          </p:cNvSpPr>
          <p:nvPr>
            <p:ph type="ftr" sz="quarter" idx="11"/>
          </p:nvPr>
        </p:nvSpPr>
        <p:spPr/>
        <p:txBody>
          <a:bodyPr/>
          <a:lstStyle/>
          <a:p>
            <a:endParaRPr lang="de-LI"/>
          </a:p>
        </p:txBody>
      </p:sp>
      <p:sp>
        <p:nvSpPr>
          <p:cNvPr id="9" name="Slide Number Placeholder 8"/>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419405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3D42CA-EE85-4283-BAEF-7011C5765A1B}" type="datetimeFigureOut">
              <a:rPr lang="de-LI" smtClean="0"/>
              <a:t>17.04.2023</a:t>
            </a:fld>
            <a:endParaRPr lang="de-LI"/>
          </a:p>
        </p:txBody>
      </p:sp>
      <p:sp>
        <p:nvSpPr>
          <p:cNvPr id="4" name="Footer Placeholder 3"/>
          <p:cNvSpPr>
            <a:spLocks noGrp="1"/>
          </p:cNvSpPr>
          <p:nvPr>
            <p:ph type="ftr" sz="quarter" idx="11"/>
          </p:nvPr>
        </p:nvSpPr>
        <p:spPr/>
        <p:txBody>
          <a:bodyPr/>
          <a:lstStyle/>
          <a:p>
            <a:endParaRPr lang="de-LI"/>
          </a:p>
        </p:txBody>
      </p:sp>
      <p:sp>
        <p:nvSpPr>
          <p:cNvPr id="5" name="Slide Number Placeholder 4"/>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359529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D42CA-EE85-4283-BAEF-7011C5765A1B}" type="datetimeFigureOut">
              <a:rPr lang="de-LI" smtClean="0"/>
              <a:t>17.04.2023</a:t>
            </a:fld>
            <a:endParaRPr lang="de-LI"/>
          </a:p>
        </p:txBody>
      </p:sp>
      <p:sp>
        <p:nvSpPr>
          <p:cNvPr id="3" name="Footer Placeholder 2"/>
          <p:cNvSpPr>
            <a:spLocks noGrp="1"/>
          </p:cNvSpPr>
          <p:nvPr>
            <p:ph type="ftr" sz="quarter" idx="11"/>
          </p:nvPr>
        </p:nvSpPr>
        <p:spPr/>
        <p:txBody>
          <a:bodyPr/>
          <a:lstStyle/>
          <a:p>
            <a:endParaRPr lang="de-LI"/>
          </a:p>
        </p:txBody>
      </p:sp>
      <p:sp>
        <p:nvSpPr>
          <p:cNvPr id="4" name="Slide Number Placeholder 3"/>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421576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D42CA-EE85-4283-BAEF-7011C5765A1B}" type="datetimeFigureOut">
              <a:rPr lang="de-LI" smtClean="0"/>
              <a:t>17.04.2023</a:t>
            </a:fld>
            <a:endParaRPr lang="de-LI"/>
          </a:p>
        </p:txBody>
      </p:sp>
      <p:sp>
        <p:nvSpPr>
          <p:cNvPr id="6" name="Footer Placeholder 5"/>
          <p:cNvSpPr>
            <a:spLocks noGrp="1"/>
          </p:cNvSpPr>
          <p:nvPr>
            <p:ph type="ftr" sz="quarter" idx="11"/>
          </p:nvPr>
        </p:nvSpPr>
        <p:spPr/>
        <p:txBody>
          <a:bodyPr/>
          <a:lstStyle/>
          <a:p>
            <a:endParaRPr lang="de-LI"/>
          </a:p>
        </p:txBody>
      </p:sp>
      <p:sp>
        <p:nvSpPr>
          <p:cNvPr id="7" name="Slide Number Placeholder 6"/>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6699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D42CA-EE85-4283-BAEF-7011C5765A1B}" type="datetimeFigureOut">
              <a:rPr lang="de-LI" smtClean="0"/>
              <a:t>17.04.2023</a:t>
            </a:fld>
            <a:endParaRPr lang="de-LI"/>
          </a:p>
        </p:txBody>
      </p:sp>
      <p:sp>
        <p:nvSpPr>
          <p:cNvPr id="6" name="Footer Placeholder 5"/>
          <p:cNvSpPr>
            <a:spLocks noGrp="1"/>
          </p:cNvSpPr>
          <p:nvPr>
            <p:ph type="ftr" sz="quarter" idx="11"/>
          </p:nvPr>
        </p:nvSpPr>
        <p:spPr/>
        <p:txBody>
          <a:bodyPr/>
          <a:lstStyle/>
          <a:p>
            <a:endParaRPr lang="de-LI"/>
          </a:p>
        </p:txBody>
      </p:sp>
      <p:sp>
        <p:nvSpPr>
          <p:cNvPr id="7" name="Slide Number Placeholder 6"/>
          <p:cNvSpPr>
            <a:spLocks noGrp="1"/>
          </p:cNvSpPr>
          <p:nvPr>
            <p:ph type="sldNum" sz="quarter" idx="12"/>
          </p:nvPr>
        </p:nvSpPr>
        <p:spPr/>
        <p:txBody>
          <a:bodyPr/>
          <a:lstStyle/>
          <a:p>
            <a:fld id="{070AD761-B5C4-40F1-A3B8-E8F3D24BCC05}" type="slidenum">
              <a:rPr lang="de-LI" smtClean="0"/>
              <a:t>‹#›</a:t>
            </a:fld>
            <a:endParaRPr lang="de-LI"/>
          </a:p>
        </p:txBody>
      </p:sp>
    </p:spTree>
    <p:extLst>
      <p:ext uri="{BB962C8B-B14F-4D97-AF65-F5344CB8AC3E}">
        <p14:creationId xmlns:p14="http://schemas.microsoft.com/office/powerpoint/2010/main" val="40644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D42CA-EE85-4283-BAEF-7011C5765A1B}" type="datetimeFigureOut">
              <a:rPr lang="de-LI" smtClean="0"/>
              <a:t>17.04.2023</a:t>
            </a:fld>
            <a:endParaRPr lang="de-L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L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AD761-B5C4-40F1-A3B8-E8F3D24BCC05}" type="slidenum">
              <a:rPr lang="de-LI" smtClean="0"/>
              <a:t>‹#›</a:t>
            </a:fld>
            <a:endParaRPr lang="de-LI"/>
          </a:p>
        </p:txBody>
      </p:sp>
    </p:spTree>
    <p:extLst>
      <p:ext uri="{BB962C8B-B14F-4D97-AF65-F5344CB8AC3E}">
        <p14:creationId xmlns:p14="http://schemas.microsoft.com/office/powerpoint/2010/main" val="23602496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0112-70F0-FF24-4059-4DC5CA0E58D0}"/>
              </a:ext>
            </a:extLst>
          </p:cNvPr>
          <p:cNvSpPr>
            <a:spLocks noGrp="1"/>
          </p:cNvSpPr>
          <p:nvPr>
            <p:ph type="title"/>
          </p:nvPr>
        </p:nvSpPr>
        <p:spPr>
          <a:xfrm>
            <a:off x="419100" y="371475"/>
            <a:ext cx="6496050" cy="3057525"/>
          </a:xfrm>
        </p:spPr>
        <p:txBody>
          <a:bodyPr vert="horz" lIns="91440" tIns="45720" rIns="91440" bIns="45720" rtlCol="0" anchor="b">
            <a:normAutofit/>
          </a:bodyPr>
          <a:lstStyle/>
          <a:p>
            <a:r>
              <a:rPr lang="en-US" sz="6700" dirty="0">
                <a:solidFill>
                  <a:srgbClr val="FFFFFF"/>
                </a:solidFill>
                <a:latin typeface="Candara" panose="020E0502030303020204" pitchFamily="34" charset="0"/>
              </a:rPr>
              <a:t>CUSTOMER</a:t>
            </a:r>
            <a:r>
              <a:rPr lang="en-US" dirty="0">
                <a:solidFill>
                  <a:srgbClr val="FFFFFF"/>
                </a:solidFill>
                <a:latin typeface="Candara" panose="020E0502030303020204" pitchFamily="34" charset="0"/>
              </a:rPr>
              <a:t> SERVICE</a:t>
            </a:r>
          </a:p>
        </p:txBody>
      </p:sp>
      <p:sp>
        <p:nvSpPr>
          <p:cNvPr id="3" name="Text Placeholder 2">
            <a:extLst>
              <a:ext uri="{FF2B5EF4-FFF2-40B4-BE49-F238E27FC236}">
                <a16:creationId xmlns:a16="http://schemas.microsoft.com/office/drawing/2014/main" id="{A4C5D145-EFCC-0B28-EFF9-8738FB888275}"/>
              </a:ext>
            </a:extLst>
          </p:cNvPr>
          <p:cNvSpPr>
            <a:spLocks noGrp="1"/>
          </p:cNvSpPr>
          <p:nvPr>
            <p:ph type="body" idx="1"/>
          </p:nvPr>
        </p:nvSpPr>
        <p:spPr>
          <a:xfrm>
            <a:off x="238125" y="5686425"/>
            <a:ext cx="2314575" cy="1009650"/>
          </a:xfrm>
        </p:spPr>
        <p:txBody>
          <a:bodyPr vert="horz" lIns="91440" tIns="45720" rIns="91440" bIns="45720" rtlCol="0">
            <a:normAutofit fontScale="85000" lnSpcReduction="20000"/>
          </a:bodyPr>
          <a:lstStyle/>
          <a:p>
            <a:pPr algn="ctr"/>
            <a:endParaRPr lang="en-US" dirty="0">
              <a:solidFill>
                <a:srgbClr val="FFFFFF"/>
              </a:solidFill>
              <a:latin typeface="Candara" panose="020E0502030303020204" pitchFamily="34" charset="0"/>
            </a:endParaRPr>
          </a:p>
          <a:p>
            <a:pPr algn="ctr"/>
            <a:r>
              <a:rPr lang="en-US" dirty="0">
                <a:solidFill>
                  <a:srgbClr val="FFFFFF"/>
                </a:solidFill>
                <a:latin typeface="Candara" panose="020E0502030303020204" pitchFamily="34" charset="0"/>
              </a:rPr>
              <a:t>PREPARED BY:</a:t>
            </a:r>
          </a:p>
          <a:p>
            <a:pPr algn="ctr"/>
            <a:r>
              <a:rPr lang="en-US" dirty="0">
                <a:solidFill>
                  <a:srgbClr val="FFFFFF"/>
                </a:solidFill>
                <a:latin typeface="Candara" panose="020E0502030303020204" pitchFamily="34" charset="0"/>
              </a:rPr>
              <a:t>Udusanze Adelaide</a:t>
            </a:r>
          </a:p>
        </p:txBody>
      </p:sp>
    </p:spTree>
    <p:extLst>
      <p:ext uri="{BB962C8B-B14F-4D97-AF65-F5344CB8AC3E}">
        <p14:creationId xmlns:p14="http://schemas.microsoft.com/office/powerpoint/2010/main" val="40280756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F2B5B558-6722-79D5-A161-405B99888611}"/>
              </a:ext>
            </a:extLst>
          </p:cNvPr>
          <p:cNvSpPr>
            <a:spLocks noChangeArrowheads="1"/>
          </p:cNvSpPr>
          <p:nvPr/>
        </p:nvSpPr>
        <p:spPr bwMode="auto">
          <a:xfrm>
            <a:off x="1676400" y="-317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699" name="TextBox 1">
            <a:extLst>
              <a:ext uri="{FF2B5EF4-FFF2-40B4-BE49-F238E27FC236}">
                <a16:creationId xmlns:a16="http://schemas.microsoft.com/office/drawing/2014/main" id="{3B1C5149-66EE-2051-3904-89D5D3FE7A87}"/>
              </a:ext>
            </a:extLst>
          </p:cNvPr>
          <p:cNvSpPr txBox="1">
            <a:spLocks noChangeArrowheads="1"/>
          </p:cNvSpPr>
          <p:nvPr/>
        </p:nvSpPr>
        <p:spPr bwMode="auto">
          <a:xfrm>
            <a:off x="2644969" y="805344"/>
            <a:ext cx="690206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None/>
            </a:pPr>
            <a:endParaRPr lang="en-US" altLang="en-US" sz="800" b="1" kern="1200" dirty="0">
              <a:solidFill>
                <a:schemeClr val="tx1"/>
              </a:solidFill>
              <a:latin typeface="Arial" panose="020B0604020202020204" pitchFamily="34" charset="0"/>
              <a:ea typeface="+mn-ea"/>
              <a:cs typeface="+mn-cs"/>
            </a:endParaRPr>
          </a:p>
          <a:p>
            <a:pPr algn="ctr">
              <a:lnSpc>
                <a:spcPct val="100000"/>
              </a:lnSpc>
              <a:spcBef>
                <a:spcPct val="0"/>
              </a:spcBef>
              <a:spcAft>
                <a:spcPts val="600"/>
              </a:spcAft>
              <a:buNone/>
            </a:pPr>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a typeface="+mj-ea"/>
                <a:cs typeface="+mj-cs"/>
              </a:rPr>
              <a:t>CUSTOMER SERVICE SATISFACTION?</a:t>
            </a:r>
            <a:endParaRPr lang="en-US" altLang="en-US" sz="2400" kern="1200" dirty="0">
              <a:solidFill>
                <a:schemeClr val="tx1"/>
              </a:solidFill>
              <a:latin typeface="+mj-lt"/>
              <a:ea typeface="+mn-ea"/>
              <a:cs typeface="+mn-cs"/>
            </a:endParaRPr>
          </a:p>
        </p:txBody>
      </p:sp>
      <p:sp>
        <p:nvSpPr>
          <p:cNvPr id="4" name="TextBox 1">
            <a:extLst>
              <a:ext uri="{FF2B5EF4-FFF2-40B4-BE49-F238E27FC236}">
                <a16:creationId xmlns:a16="http://schemas.microsoft.com/office/drawing/2014/main" id="{2986309B-2C7B-5FB3-1DAC-72F9F539D290}"/>
              </a:ext>
            </a:extLst>
          </p:cNvPr>
          <p:cNvSpPr txBox="1">
            <a:spLocks noChangeArrowheads="1"/>
          </p:cNvSpPr>
          <p:nvPr/>
        </p:nvSpPr>
        <p:spPr bwMode="auto">
          <a:xfrm>
            <a:off x="905522" y="2017285"/>
            <a:ext cx="10093910" cy="189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a:lnSpc>
                <a:spcPct val="100000"/>
              </a:lnSpc>
              <a:spcAft>
                <a:spcPts val="600"/>
              </a:spcAft>
              <a:buNone/>
            </a:pPr>
            <a:r>
              <a:rPr lang="en-US" sz="2000" b="1" dirty="0">
                <a:solidFill>
                  <a:schemeClr val="accent1">
                    <a:lumMod val="50000"/>
                  </a:schemeClr>
                </a:solidFill>
                <a:latin typeface="Candara" panose="020E0502030303020204" pitchFamily="34" charset="0"/>
              </a:rPr>
              <a:t>Customer satisfaction </a:t>
            </a:r>
            <a:r>
              <a:rPr lang="en-US" sz="2000" dirty="0">
                <a:solidFill>
                  <a:schemeClr val="accent1">
                    <a:lumMod val="50000"/>
                  </a:schemeClr>
                </a:solidFill>
                <a:latin typeface="Candara" panose="020E0502030303020204" pitchFamily="34" charset="0"/>
              </a:rPr>
              <a:t>refers to how well you, as a product or service provider, fulfil the needs and expectations of your customers. This applies to any interactions before and after the sale as well as during it</a:t>
            </a:r>
            <a:r>
              <a:rPr lang="en-US" sz="2400" dirty="0">
                <a:solidFill>
                  <a:schemeClr val="accent1">
                    <a:lumMod val="50000"/>
                  </a:schemeClr>
                </a:solidFill>
                <a:latin typeface="Arial" panose="020B0604020202020204" pitchFamily="34" charset="0"/>
              </a:rPr>
              <a:t>.</a:t>
            </a:r>
          </a:p>
          <a:p>
            <a:pPr defTabSz="914400">
              <a:lnSpc>
                <a:spcPct val="100000"/>
              </a:lnSpc>
              <a:spcAft>
                <a:spcPts val="600"/>
              </a:spcAft>
              <a:buNone/>
            </a:pPr>
            <a:r>
              <a:rPr lang="en-US" altLang="en-US" sz="2000" dirty="0">
                <a:solidFill>
                  <a:schemeClr val="accent1">
                    <a:lumMod val="50000"/>
                  </a:schemeClr>
                </a:solidFill>
                <a:latin typeface="Candara" panose="020E0502030303020204" pitchFamily="34" charset="0"/>
              </a:rPr>
              <a:t>In other words: “A measure of how happy customers feel when they do business with a company.”</a:t>
            </a:r>
          </a:p>
        </p:txBody>
      </p:sp>
      <p:pic>
        <p:nvPicPr>
          <p:cNvPr id="6" name="Picture 5" descr="Graphical user interface&#10;&#10;Description automatically generated with medium confidence">
            <a:extLst>
              <a:ext uri="{FF2B5EF4-FFF2-40B4-BE49-F238E27FC236}">
                <a16:creationId xmlns:a16="http://schemas.microsoft.com/office/drawing/2014/main" id="{D16E90E6-FB9F-3F95-643A-C6C1604C5820}"/>
              </a:ext>
            </a:extLst>
          </p:cNvPr>
          <p:cNvPicPr>
            <a:picLocks noChangeAspect="1"/>
          </p:cNvPicPr>
          <p:nvPr/>
        </p:nvPicPr>
        <p:blipFill rotWithShape="1">
          <a:blip r:embed="rId3">
            <a:extLst>
              <a:ext uri="{28A0092B-C50C-407E-A947-70E740481C1C}">
                <a14:useLocalDpi xmlns:a14="http://schemas.microsoft.com/office/drawing/2010/main" val="0"/>
              </a:ext>
            </a:extLst>
          </a:blip>
          <a:srcRect l="15466" t="24761" r="15598" b="23606"/>
          <a:stretch/>
        </p:blipFill>
        <p:spPr>
          <a:xfrm>
            <a:off x="3653160" y="4048218"/>
            <a:ext cx="4598633" cy="25847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0C1A1E6-17CF-3BDC-62A8-523925AAC35B}"/>
              </a:ext>
            </a:extLst>
          </p:cNvPr>
          <p:cNvSpPr>
            <a:spLocks noGrp="1"/>
          </p:cNvSpPr>
          <p:nvPr>
            <p:ph type="title"/>
          </p:nvPr>
        </p:nvSpPr>
        <p:spPr>
          <a:xfrm>
            <a:off x="1601309" y="482945"/>
            <a:ext cx="8989381" cy="721389"/>
          </a:xfrm>
        </p:spPr>
        <p:txBody>
          <a:bodyPr rtlCol="0">
            <a:normAutofit/>
          </a:bodyPr>
          <a:lstStyle/>
          <a:p>
            <a:pPr fontAlgn="auto">
              <a:spcAft>
                <a:spcPts val="0"/>
              </a:spcAft>
              <a:defRPr/>
            </a:pPr>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CUSTOMER SERVICE vs CUSTOMER SATISFACTION</a:t>
            </a:r>
          </a:p>
        </p:txBody>
      </p:sp>
      <p:sp>
        <p:nvSpPr>
          <p:cNvPr id="31747" name="Rectangle 5">
            <a:extLst>
              <a:ext uri="{FF2B5EF4-FFF2-40B4-BE49-F238E27FC236}">
                <a16:creationId xmlns:a16="http://schemas.microsoft.com/office/drawing/2014/main" id="{960CDDF1-1B53-497D-71A1-F11D3CD6BA80}"/>
              </a:ext>
            </a:extLst>
          </p:cNvPr>
          <p:cNvSpPr>
            <a:spLocks noChangeArrowheads="1"/>
          </p:cNvSpPr>
          <p:nvPr/>
        </p:nvSpPr>
        <p:spPr bwMode="auto">
          <a:xfrm>
            <a:off x="1676400" y="-317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45E3C81-18A9-1013-7E50-4B387638BD5F}"/>
              </a:ext>
            </a:extLst>
          </p:cNvPr>
          <p:cNvSpPr txBox="1"/>
          <p:nvPr/>
        </p:nvSpPr>
        <p:spPr>
          <a:xfrm>
            <a:off x="1206690" y="2247683"/>
            <a:ext cx="4123169" cy="3675493"/>
          </a:xfrm>
          <a:prstGeom prst="rect">
            <a:avLst/>
          </a:prstGeom>
          <a:ln>
            <a:solidFill>
              <a:srgbClr val="002060"/>
            </a:solidFill>
          </a:ln>
          <a:scene3d>
            <a:camera prst="obliqueBottomLeft"/>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spAutoFit/>
          </a:bodyPr>
          <a:lstStyle/>
          <a:p>
            <a:pPr algn="ctr" defTabSz="969264">
              <a:spcAft>
                <a:spcPts val="600"/>
              </a:spcAft>
              <a:defRPr/>
            </a:pPr>
            <a:r>
              <a:rPr lang="en-US" sz="3392" b="1" i="1" kern="1200" dirty="0">
                <a:solidFill>
                  <a:schemeClr val="bg1"/>
                </a:solidFill>
                <a:latin typeface="+mn-lt"/>
                <a:ea typeface="+mn-ea"/>
                <a:cs typeface="+mn-cs"/>
              </a:rPr>
              <a:t>Customer Service  </a:t>
            </a:r>
          </a:p>
          <a:p>
            <a:pPr algn="ctr" defTabSz="969264">
              <a:spcAft>
                <a:spcPts val="600"/>
              </a:spcAft>
              <a:defRPr/>
            </a:pPr>
            <a:endParaRPr lang="en-US" sz="1908" b="1" i="1" kern="1200" dirty="0">
              <a:solidFill>
                <a:schemeClr val="bg1"/>
              </a:solidFill>
              <a:latin typeface="+mn-lt"/>
              <a:ea typeface="+mn-ea"/>
              <a:cs typeface="+mn-cs"/>
            </a:endParaRPr>
          </a:p>
          <a:p>
            <a:pPr marL="302895" indent="-302895" defTabSz="969264">
              <a:spcAft>
                <a:spcPts val="600"/>
              </a:spcAft>
              <a:buFont typeface="Arial" panose="020B0604020202020204" pitchFamily="34" charset="0"/>
              <a:buChar char="•"/>
              <a:defRPr/>
            </a:pPr>
            <a:r>
              <a:rPr lang="en-US" sz="2332" b="1" kern="1200" dirty="0">
                <a:solidFill>
                  <a:schemeClr val="bg1"/>
                </a:solidFill>
                <a:latin typeface="+mj-lt"/>
                <a:ea typeface="+mn-ea"/>
                <a:cs typeface="+mn-cs"/>
              </a:rPr>
              <a:t>Happens during interaction (in person, phone, email, etc.)</a:t>
            </a:r>
          </a:p>
          <a:p>
            <a:pPr defTabSz="969264">
              <a:spcAft>
                <a:spcPts val="600"/>
              </a:spcAft>
              <a:defRPr/>
            </a:pPr>
            <a:endParaRPr lang="en-US" sz="2332" b="1" i="1" kern="1200" dirty="0">
              <a:solidFill>
                <a:schemeClr val="bg1"/>
              </a:solidFill>
              <a:latin typeface="+mn-lt"/>
              <a:ea typeface="+mn-ea"/>
              <a:cs typeface="+mn-cs"/>
            </a:endParaRPr>
          </a:p>
          <a:p>
            <a:pPr marL="302895" indent="-302895" defTabSz="969264">
              <a:spcAft>
                <a:spcPts val="600"/>
              </a:spcAft>
              <a:buFont typeface="Arial" panose="020B0604020202020204" pitchFamily="34" charset="0"/>
              <a:buChar char="•"/>
              <a:defRPr/>
            </a:pPr>
            <a:r>
              <a:rPr lang="en-US" sz="2332" b="1" kern="1200" dirty="0">
                <a:solidFill>
                  <a:schemeClr val="bg1"/>
                </a:solidFill>
                <a:latin typeface="+mj-lt"/>
                <a:ea typeface="+mn-ea"/>
                <a:cs typeface="+mn-cs"/>
              </a:rPr>
              <a:t>Action/Cause</a:t>
            </a:r>
            <a:endParaRPr lang="en-US" sz="1060" b="1" kern="1200" dirty="0">
              <a:solidFill>
                <a:schemeClr val="bg1"/>
              </a:solidFill>
              <a:latin typeface="+mj-lt"/>
              <a:ea typeface="+mn-ea"/>
              <a:cs typeface="+mn-cs"/>
            </a:endParaRPr>
          </a:p>
          <a:p>
            <a:pPr algn="ctr" defTabSz="969264">
              <a:spcAft>
                <a:spcPts val="600"/>
              </a:spcAft>
              <a:defRPr/>
            </a:pPr>
            <a:endParaRPr lang="en-US" sz="1908" kern="1200" dirty="0">
              <a:solidFill>
                <a:schemeClr val="lt1"/>
              </a:solidFill>
              <a:latin typeface="+mn-lt"/>
              <a:ea typeface="+mn-ea"/>
              <a:cs typeface="+mn-cs"/>
            </a:endParaRPr>
          </a:p>
          <a:p>
            <a:pPr defTabSz="969264">
              <a:spcAft>
                <a:spcPts val="600"/>
              </a:spcAft>
              <a:defRPr/>
            </a:pPr>
            <a:endParaRPr lang="en-US" sz="848" b="1" kern="1200" dirty="0">
              <a:solidFill>
                <a:schemeClr val="accent2"/>
              </a:solidFill>
              <a:latin typeface="+mn-lt"/>
              <a:ea typeface="+mn-ea"/>
              <a:cs typeface="+mn-cs"/>
            </a:endParaRPr>
          </a:p>
          <a:p>
            <a:pPr eaLnBrk="1" fontAlgn="auto" hangingPunct="1">
              <a:spcBef>
                <a:spcPts val="0"/>
              </a:spcBef>
              <a:spcAft>
                <a:spcPts val="600"/>
              </a:spcAft>
              <a:defRPr/>
            </a:pPr>
            <a:endParaRPr lang="en-US" sz="2400" dirty="0"/>
          </a:p>
        </p:txBody>
      </p:sp>
      <p:sp>
        <p:nvSpPr>
          <p:cNvPr id="5" name="TextBox 4">
            <a:extLst>
              <a:ext uri="{FF2B5EF4-FFF2-40B4-BE49-F238E27FC236}">
                <a16:creationId xmlns:a16="http://schemas.microsoft.com/office/drawing/2014/main" id="{3C845353-A1C7-3B07-C26E-3450615B6DD7}"/>
              </a:ext>
            </a:extLst>
          </p:cNvPr>
          <p:cNvSpPr txBox="1"/>
          <p:nvPr/>
        </p:nvSpPr>
        <p:spPr>
          <a:xfrm>
            <a:off x="7564942" y="2135420"/>
            <a:ext cx="3788858" cy="4168000"/>
          </a:xfrm>
          <a:prstGeom prst="rect">
            <a:avLst/>
          </a:prstGeom>
          <a:ln>
            <a:solidFill>
              <a:srgbClr val="002060"/>
            </a:solidFill>
          </a:ln>
          <a:scene3d>
            <a:camera prst="obliqueTopRight"/>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spAutoFit/>
          </a:bodyPr>
          <a:lstStyle/>
          <a:p>
            <a:pPr algn="ctr" defTabSz="969264">
              <a:spcAft>
                <a:spcPts val="600"/>
              </a:spcAft>
              <a:defRPr/>
            </a:pPr>
            <a:r>
              <a:rPr lang="en-US" sz="3392" b="1" i="1" kern="1200" dirty="0">
                <a:solidFill>
                  <a:schemeClr val="bg1"/>
                </a:solidFill>
                <a:latin typeface="+mn-lt"/>
                <a:ea typeface="+mn-ea"/>
                <a:cs typeface="+mn-cs"/>
              </a:rPr>
              <a:t>Customer Satisfaction</a:t>
            </a:r>
          </a:p>
          <a:p>
            <a:pPr algn="ctr" defTabSz="969264">
              <a:spcAft>
                <a:spcPts val="600"/>
              </a:spcAft>
              <a:defRPr/>
            </a:pPr>
            <a:endParaRPr lang="en-US" sz="1908" kern="1200" dirty="0">
              <a:solidFill>
                <a:schemeClr val="bg1"/>
              </a:solidFill>
              <a:latin typeface="+mn-lt"/>
              <a:ea typeface="+mn-ea"/>
              <a:cs typeface="+mn-cs"/>
            </a:endParaRPr>
          </a:p>
          <a:p>
            <a:pPr marL="302895" indent="-302895" defTabSz="969264">
              <a:spcAft>
                <a:spcPts val="600"/>
              </a:spcAft>
              <a:buFont typeface="Arial" panose="020B0604020202020204" pitchFamily="34" charset="0"/>
              <a:buChar char="•"/>
              <a:defRPr/>
            </a:pPr>
            <a:r>
              <a:rPr lang="en-US" sz="2332" b="1" kern="1200" dirty="0">
                <a:solidFill>
                  <a:schemeClr val="bg1"/>
                </a:solidFill>
                <a:latin typeface="+mj-lt"/>
                <a:ea typeface="+mn-ea"/>
                <a:cs typeface="+mn-cs"/>
              </a:rPr>
              <a:t>Happens after customer receives service and has their needs met.</a:t>
            </a:r>
          </a:p>
          <a:p>
            <a:pPr defTabSz="969264">
              <a:spcAft>
                <a:spcPts val="600"/>
              </a:spcAft>
              <a:defRPr/>
            </a:pPr>
            <a:endParaRPr lang="en-US" sz="2332" kern="1200" dirty="0">
              <a:solidFill>
                <a:schemeClr val="bg1"/>
              </a:solidFill>
              <a:latin typeface="+mj-lt"/>
              <a:ea typeface="+mn-ea"/>
              <a:cs typeface="+mn-cs"/>
            </a:endParaRPr>
          </a:p>
          <a:p>
            <a:pPr marL="302895" indent="-302895" defTabSz="969264">
              <a:spcAft>
                <a:spcPts val="600"/>
              </a:spcAft>
              <a:buFont typeface="Arial" panose="020B0604020202020204" pitchFamily="34" charset="0"/>
              <a:buChar char="•"/>
              <a:defRPr/>
            </a:pPr>
            <a:r>
              <a:rPr lang="en-US" sz="2332" b="1" kern="1200" dirty="0">
                <a:solidFill>
                  <a:schemeClr val="bg1"/>
                </a:solidFill>
                <a:latin typeface="+mj-lt"/>
                <a:ea typeface="+mn-ea"/>
                <a:cs typeface="+mn-cs"/>
              </a:rPr>
              <a:t>Reaction/Effect</a:t>
            </a:r>
          </a:p>
          <a:p>
            <a:pPr marL="302895" indent="-302895" defTabSz="969264">
              <a:spcAft>
                <a:spcPts val="600"/>
              </a:spcAft>
              <a:buFont typeface="Arial" panose="020B0604020202020204" pitchFamily="34" charset="0"/>
              <a:buChar char="•"/>
              <a:defRPr/>
            </a:pPr>
            <a:endParaRPr lang="en-US" sz="2332" b="1" kern="1200" dirty="0">
              <a:solidFill>
                <a:schemeClr val="bg1"/>
              </a:solidFill>
              <a:latin typeface="+mn-lt"/>
              <a:ea typeface="+mn-ea"/>
              <a:cs typeface="+mn-cs"/>
            </a:endParaRPr>
          </a:p>
          <a:p>
            <a:pPr eaLnBrk="1" fontAlgn="auto" hangingPunct="1">
              <a:spcBef>
                <a:spcPts val="0"/>
              </a:spcBef>
              <a:spcAft>
                <a:spcPts val="600"/>
              </a:spcAft>
              <a:defRPr/>
            </a:pPr>
            <a:endParaRPr lang="en-US" sz="800" b="1" dirty="0">
              <a:solidFill>
                <a:schemeClr val="accent2"/>
              </a:solidFill>
            </a:endParaRPr>
          </a:p>
        </p:txBody>
      </p:sp>
      <p:sp>
        <p:nvSpPr>
          <p:cNvPr id="3" name="TextBox 2">
            <a:extLst>
              <a:ext uri="{FF2B5EF4-FFF2-40B4-BE49-F238E27FC236}">
                <a16:creationId xmlns:a16="http://schemas.microsoft.com/office/drawing/2014/main" id="{FE5E3421-5E47-7249-D4C8-A126CF549799}"/>
              </a:ext>
            </a:extLst>
          </p:cNvPr>
          <p:cNvSpPr txBox="1"/>
          <p:nvPr/>
        </p:nvSpPr>
        <p:spPr>
          <a:xfrm>
            <a:off x="5437510" y="2767550"/>
            <a:ext cx="1424634" cy="1078912"/>
          </a:xfrm>
          <a:prstGeom prst="rect">
            <a:avLst/>
          </a:prstGeom>
          <a:noFill/>
        </p:spPr>
        <p:txBody>
          <a:bodyPr wrap="square">
            <a:spAutoFit/>
          </a:bodyPr>
          <a:lstStyle/>
          <a:p>
            <a:pPr defTabSz="969264">
              <a:spcAft>
                <a:spcPts val="600"/>
              </a:spcAft>
              <a:defRPr/>
            </a:pPr>
            <a:r>
              <a:rPr lang="en-US" sz="6360" b="1" i="1" u="sng" kern="1200">
                <a:solidFill>
                  <a:schemeClr val="accent2"/>
                </a:solidFill>
                <a:effectLst>
                  <a:outerShdw blurRad="38100" dist="38100" dir="2700000" algn="tl">
                    <a:srgbClr val="000000">
                      <a:alpha val="43137"/>
                    </a:srgbClr>
                  </a:outerShdw>
                </a:effectLst>
                <a:latin typeface="Arial" charset="0"/>
                <a:ea typeface="+mn-ea"/>
                <a:cs typeface="Arial" charset="0"/>
              </a:rPr>
              <a:t>vs.</a:t>
            </a:r>
            <a:endParaRPr lang="en-US" sz="5500" i="1" u="sng">
              <a:effectLst>
                <a:outerShdw blurRad="38100" dist="38100" dir="2700000" algn="tl">
                  <a:srgbClr val="000000">
                    <a:alpha val="43137"/>
                  </a:srgbClr>
                </a:outerShdw>
              </a:effectLst>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0C1A1E6-17CF-3BDC-62A8-523925AAC35B}"/>
              </a:ext>
            </a:extLst>
          </p:cNvPr>
          <p:cNvSpPr>
            <a:spLocks noGrp="1"/>
          </p:cNvSpPr>
          <p:nvPr>
            <p:ph type="title"/>
          </p:nvPr>
        </p:nvSpPr>
        <p:spPr>
          <a:xfrm>
            <a:off x="1601309" y="509578"/>
            <a:ext cx="8989381" cy="721389"/>
          </a:xfrm>
        </p:spPr>
        <p:txBody>
          <a:bodyPr rtlCol="0">
            <a:normAutofit/>
          </a:bodyPr>
          <a:lstStyle/>
          <a:p>
            <a:pPr fontAlgn="auto">
              <a:spcAft>
                <a:spcPts val="0"/>
              </a:spcAft>
              <a:defRPr/>
            </a:pPr>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CUSTOMER SATISFACTION vs CUSTOMER SERVICE </a:t>
            </a:r>
          </a:p>
        </p:txBody>
      </p:sp>
      <p:sp>
        <p:nvSpPr>
          <p:cNvPr id="31747" name="Rectangle 5">
            <a:extLst>
              <a:ext uri="{FF2B5EF4-FFF2-40B4-BE49-F238E27FC236}">
                <a16:creationId xmlns:a16="http://schemas.microsoft.com/office/drawing/2014/main" id="{960CDDF1-1B53-497D-71A1-F11D3CD6BA80}"/>
              </a:ext>
            </a:extLst>
          </p:cNvPr>
          <p:cNvSpPr>
            <a:spLocks noChangeArrowheads="1"/>
          </p:cNvSpPr>
          <p:nvPr/>
        </p:nvSpPr>
        <p:spPr bwMode="auto">
          <a:xfrm>
            <a:off x="1676400" y="-317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4036796-0C8F-F95C-76E8-33BFACD89E7E}"/>
              </a:ext>
            </a:extLst>
          </p:cNvPr>
          <p:cNvPicPr>
            <a:picLocks noChangeAspect="1"/>
          </p:cNvPicPr>
          <p:nvPr/>
        </p:nvPicPr>
        <p:blipFill rotWithShape="1">
          <a:blip r:embed="rId3">
            <a:extLst>
              <a:ext uri="{28A0092B-C50C-407E-A947-70E740481C1C}">
                <a14:useLocalDpi xmlns:a14="http://schemas.microsoft.com/office/drawing/2010/main" val="0"/>
              </a:ext>
            </a:extLst>
          </a:blip>
          <a:srcRect t="30930"/>
          <a:stretch/>
        </p:blipFill>
        <p:spPr>
          <a:xfrm>
            <a:off x="2600842" y="2240168"/>
            <a:ext cx="6990313" cy="4474698"/>
          </a:xfrm>
          <a:prstGeom prst="rect">
            <a:avLst/>
          </a:prstGeom>
        </p:spPr>
      </p:pic>
      <p:sp>
        <p:nvSpPr>
          <p:cNvPr id="12" name="TextBox 11">
            <a:extLst>
              <a:ext uri="{FF2B5EF4-FFF2-40B4-BE49-F238E27FC236}">
                <a16:creationId xmlns:a16="http://schemas.microsoft.com/office/drawing/2014/main" id="{1DD08FF8-CBB3-9BBD-2F32-A7FF0DAFD91B}"/>
              </a:ext>
            </a:extLst>
          </p:cNvPr>
          <p:cNvSpPr txBox="1"/>
          <p:nvPr/>
        </p:nvSpPr>
        <p:spPr>
          <a:xfrm>
            <a:off x="2050742" y="1740023"/>
            <a:ext cx="2450237" cy="369332"/>
          </a:xfrm>
          <a:prstGeom prst="rect">
            <a:avLst/>
          </a:prstGeom>
          <a:noFill/>
        </p:spPr>
        <p:txBody>
          <a:bodyPr wrap="square" rtlCol="0">
            <a:spAutoFit/>
          </a:bodyPr>
          <a:lstStyle/>
          <a:p>
            <a:r>
              <a:rPr lang="en-US" dirty="0">
                <a:solidFill>
                  <a:schemeClr val="accent2"/>
                </a:solidFill>
                <a:latin typeface="Candara" panose="020E0502030303020204" pitchFamily="34" charset="0"/>
              </a:rPr>
              <a:t>Customer Satisfaction</a:t>
            </a:r>
          </a:p>
        </p:txBody>
      </p:sp>
      <p:sp>
        <p:nvSpPr>
          <p:cNvPr id="13" name="TextBox 12">
            <a:extLst>
              <a:ext uri="{FF2B5EF4-FFF2-40B4-BE49-F238E27FC236}">
                <a16:creationId xmlns:a16="http://schemas.microsoft.com/office/drawing/2014/main" id="{EADD817A-0967-5650-8D65-8354447FA501}"/>
              </a:ext>
            </a:extLst>
          </p:cNvPr>
          <p:cNvSpPr txBox="1"/>
          <p:nvPr/>
        </p:nvSpPr>
        <p:spPr>
          <a:xfrm>
            <a:off x="8029852" y="1740023"/>
            <a:ext cx="2111406" cy="369332"/>
          </a:xfrm>
          <a:prstGeom prst="rect">
            <a:avLst/>
          </a:prstGeom>
          <a:noFill/>
        </p:spPr>
        <p:txBody>
          <a:bodyPr wrap="square" rtlCol="0">
            <a:spAutoFit/>
          </a:bodyPr>
          <a:lstStyle/>
          <a:p>
            <a:pPr algn="r"/>
            <a:r>
              <a:rPr lang="en-US" dirty="0">
                <a:solidFill>
                  <a:schemeClr val="accent2"/>
                </a:solidFill>
                <a:latin typeface="Candara" panose="020E0502030303020204" pitchFamily="34" charset="0"/>
              </a:rPr>
              <a:t>Customer Service</a:t>
            </a:r>
          </a:p>
        </p:txBody>
      </p:sp>
    </p:spTree>
    <p:extLst>
      <p:ext uri="{BB962C8B-B14F-4D97-AF65-F5344CB8AC3E}">
        <p14:creationId xmlns:p14="http://schemas.microsoft.com/office/powerpoint/2010/main" val="188065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3F7A68C-9F26-87E0-33C5-BF8E506E02CD}"/>
              </a:ext>
            </a:extLst>
          </p:cNvPr>
          <p:cNvSpPr>
            <a:spLocks noGrp="1" noChangeArrowheads="1"/>
          </p:cNvSpPr>
          <p:nvPr>
            <p:ph type="title"/>
          </p:nvPr>
        </p:nvSpPr>
        <p:spPr>
          <a:xfrm>
            <a:off x="1627757" y="435158"/>
            <a:ext cx="8936486" cy="691318"/>
          </a:xfrm>
        </p:spPr>
        <p:txBody>
          <a:bodyPr>
            <a:normAutofit fontScale="90000"/>
          </a:bodyPr>
          <a:lstStyle/>
          <a:p>
            <a:r>
              <a:rPr lang="en-US" altLang="en-US" sz="3200" b="1" dirty="0">
                <a:solidFill>
                  <a:schemeClr val="accent6"/>
                </a:solidFill>
                <a:effectLst>
                  <a:outerShdw blurRad="38100" dist="38100" dir="2700000" algn="tl">
                    <a:srgbClr val="000000">
                      <a:alpha val="43137"/>
                    </a:srgbClr>
                  </a:outerShdw>
                </a:effectLst>
                <a:latin typeface="Candara" panose="020E0502030303020204" pitchFamily="34" charset="0"/>
              </a:rPr>
              <a:t>7 </a:t>
            </a:r>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TECHNIQUES TO IMPROVE CUSTOMER SATISFACTION</a:t>
            </a:r>
            <a:endParaRPr lang="en-US" altLang="de-DE"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sp>
        <p:nvSpPr>
          <p:cNvPr id="22531" name="Content Placeholder 2">
            <a:extLst>
              <a:ext uri="{FF2B5EF4-FFF2-40B4-BE49-F238E27FC236}">
                <a16:creationId xmlns:a16="http://schemas.microsoft.com/office/drawing/2014/main" id="{A7F9809F-7515-87DB-4BB8-CC6D6429DC8C}"/>
              </a:ext>
            </a:extLst>
          </p:cNvPr>
          <p:cNvSpPr>
            <a:spLocks noGrp="1"/>
          </p:cNvSpPr>
          <p:nvPr>
            <p:ph idx="1"/>
          </p:nvPr>
        </p:nvSpPr>
        <p:spPr>
          <a:xfrm>
            <a:off x="1098835" y="1621656"/>
            <a:ext cx="9994330" cy="4699246"/>
          </a:xfrm>
        </p:spPr>
        <p:txBody>
          <a:bodyPr rtlCol="0">
            <a:normAutofit fontScale="25000" lnSpcReduction="20000"/>
          </a:bodyPr>
          <a:lstStyle/>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1. </a:t>
            </a:r>
            <a:r>
              <a:rPr lang="en-US" altLang="en-US" sz="8000" dirty="0">
                <a:solidFill>
                  <a:schemeClr val="accent6"/>
                </a:solidFill>
                <a:latin typeface="Candara" panose="020E0502030303020204" pitchFamily="34" charset="0"/>
                <a:cs typeface="Arial" panose="020B0604020202020204" pitchFamily="34" charset="0"/>
              </a:rPr>
              <a:t>Understand</a:t>
            </a:r>
            <a:r>
              <a:rPr lang="en-US" altLang="en-US" sz="8000" dirty="0">
                <a:solidFill>
                  <a:schemeClr val="accent1">
                    <a:lumMod val="75000"/>
                  </a:schemeClr>
                </a:solidFill>
                <a:latin typeface="Candara" panose="020E0502030303020204" pitchFamily="34" charset="0"/>
                <a:cs typeface="Arial" panose="020B0604020202020204" pitchFamily="34" charset="0"/>
              </a:rPr>
              <a:t> your </a:t>
            </a:r>
            <a:r>
              <a:rPr lang="en-US" altLang="en-US" sz="8000" dirty="0">
                <a:solidFill>
                  <a:schemeClr val="accent6"/>
                </a:solidFill>
                <a:latin typeface="Candara" panose="020E0502030303020204" pitchFamily="34" charset="0"/>
                <a:cs typeface="Arial" panose="020B0604020202020204" pitchFamily="34" charset="0"/>
              </a:rPr>
              <a:t>customer journey </a:t>
            </a:r>
            <a:r>
              <a:rPr lang="en-US" altLang="en-US" sz="8000" dirty="0">
                <a:solidFill>
                  <a:schemeClr val="accent1">
                    <a:lumMod val="75000"/>
                  </a:schemeClr>
                </a:solidFill>
                <a:latin typeface="Candara" panose="020E0502030303020204" pitchFamily="34" charset="0"/>
                <a:cs typeface="Arial" panose="020B0604020202020204" pitchFamily="34" charset="0"/>
              </a:rPr>
              <a:t>prior to </a:t>
            </a:r>
            <a:r>
              <a:rPr lang="en-US" altLang="en-US" sz="8000" dirty="0">
                <a:solidFill>
                  <a:schemeClr val="accent6"/>
                </a:solidFill>
                <a:latin typeface="Candara" panose="020E0502030303020204" pitchFamily="34" charset="0"/>
                <a:cs typeface="Arial" panose="020B0604020202020204" pitchFamily="34" charset="0"/>
              </a:rPr>
              <a:t>you serving them</a:t>
            </a:r>
            <a:r>
              <a:rPr lang="en-US" altLang="en-US" sz="8000" dirty="0">
                <a:solidFill>
                  <a:schemeClr val="accent1">
                    <a:lumMod val="75000"/>
                  </a:schemeClr>
                </a:solidFill>
                <a:latin typeface="Candara" panose="020E0502030303020204" pitchFamily="34" charset="0"/>
                <a:cs typeface="Arial" panose="020B0604020202020204" pitchFamily="34" charset="0"/>
              </a:rPr>
              <a:t>.</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2. </a:t>
            </a:r>
            <a:r>
              <a:rPr lang="en-US" altLang="en-US" sz="8000" dirty="0">
                <a:solidFill>
                  <a:schemeClr val="accent6"/>
                </a:solidFill>
                <a:latin typeface="Candara" panose="020E0502030303020204" pitchFamily="34" charset="0"/>
                <a:cs typeface="Arial" panose="020B0604020202020204" pitchFamily="34" charset="0"/>
              </a:rPr>
              <a:t>Listen</a:t>
            </a:r>
            <a:r>
              <a:rPr lang="en-US" altLang="en-US" sz="8000" dirty="0">
                <a:solidFill>
                  <a:schemeClr val="accent1">
                    <a:lumMod val="75000"/>
                  </a:schemeClr>
                </a:solidFill>
                <a:latin typeface="Candara" panose="020E0502030303020204" pitchFamily="34" charset="0"/>
                <a:cs typeface="Arial" panose="020B0604020202020204" pitchFamily="34" charset="0"/>
              </a:rPr>
              <a:t> to your customers </a:t>
            </a:r>
            <a:r>
              <a:rPr lang="en-US" altLang="en-US" sz="8000" dirty="0">
                <a:solidFill>
                  <a:schemeClr val="accent6"/>
                </a:solidFill>
                <a:latin typeface="Candara" panose="020E0502030303020204" pitchFamily="34" charset="0"/>
                <a:cs typeface="Arial" panose="020B0604020202020204" pitchFamily="34" charset="0"/>
              </a:rPr>
              <a:t>attentively</a:t>
            </a:r>
            <a:r>
              <a:rPr lang="en-US" altLang="en-US" sz="8000" dirty="0">
                <a:solidFill>
                  <a:schemeClr val="accent1">
                    <a:lumMod val="75000"/>
                  </a:schemeClr>
                </a:solidFill>
                <a:latin typeface="Candara" panose="020E0502030303020204" pitchFamily="34" charset="0"/>
                <a:cs typeface="Arial" panose="020B0604020202020204" pitchFamily="34" charset="0"/>
              </a:rPr>
              <a:t>.</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3. Offer </a:t>
            </a:r>
            <a:r>
              <a:rPr lang="en-US" altLang="en-US" sz="8000" dirty="0">
                <a:solidFill>
                  <a:schemeClr val="accent6"/>
                </a:solidFill>
                <a:latin typeface="Candara" panose="020E0502030303020204" pitchFamily="34" charset="0"/>
                <a:cs typeface="Arial" panose="020B0604020202020204" pitchFamily="34" charset="0"/>
              </a:rPr>
              <a:t>proactive</a:t>
            </a:r>
            <a:r>
              <a:rPr lang="en-US" altLang="en-US" sz="8000" dirty="0">
                <a:solidFill>
                  <a:schemeClr val="accent1">
                    <a:lumMod val="75000"/>
                  </a:schemeClr>
                </a:solidFill>
                <a:latin typeface="Candara" panose="020E0502030303020204" pitchFamily="34" charset="0"/>
                <a:cs typeface="Arial" panose="020B0604020202020204" pitchFamily="34" charset="0"/>
              </a:rPr>
              <a:t> multi-channel </a:t>
            </a:r>
            <a:r>
              <a:rPr lang="en-US" altLang="en-US" sz="8000" dirty="0">
                <a:solidFill>
                  <a:schemeClr val="accent6"/>
                </a:solidFill>
                <a:latin typeface="Candara" panose="020E0502030303020204" pitchFamily="34" charset="0"/>
                <a:cs typeface="Arial" panose="020B0604020202020204" pitchFamily="34" charset="0"/>
              </a:rPr>
              <a:t>support</a:t>
            </a:r>
            <a:r>
              <a:rPr lang="en-US" altLang="en-US" sz="8000" dirty="0">
                <a:solidFill>
                  <a:schemeClr val="accent1">
                    <a:lumMod val="75000"/>
                  </a:schemeClr>
                </a:solidFill>
                <a:latin typeface="Candara" panose="020E0502030303020204" pitchFamily="34" charset="0"/>
                <a:cs typeface="Arial" panose="020B0604020202020204" pitchFamily="34" charset="0"/>
              </a:rPr>
              <a:t>. </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4. Act on </a:t>
            </a:r>
            <a:r>
              <a:rPr lang="en-US" altLang="en-US" sz="8000" dirty="0">
                <a:solidFill>
                  <a:schemeClr val="accent6"/>
                </a:solidFill>
                <a:latin typeface="Candara" panose="020E0502030303020204" pitchFamily="34" charset="0"/>
                <a:cs typeface="Arial" panose="020B0604020202020204" pitchFamily="34" charset="0"/>
              </a:rPr>
              <a:t>customer feedback </a:t>
            </a:r>
            <a:r>
              <a:rPr lang="en-US" altLang="en-US" sz="8000" dirty="0">
                <a:solidFill>
                  <a:schemeClr val="accent1">
                    <a:lumMod val="75000"/>
                  </a:schemeClr>
                </a:solidFill>
                <a:latin typeface="Candara" panose="020E0502030303020204" pitchFamily="34" charset="0"/>
                <a:cs typeface="Arial" panose="020B0604020202020204" pitchFamily="34" charset="0"/>
              </a:rPr>
              <a:t>and </a:t>
            </a:r>
            <a:r>
              <a:rPr lang="en-US" altLang="en-US" sz="8000" dirty="0">
                <a:solidFill>
                  <a:schemeClr val="accent6"/>
                </a:solidFill>
                <a:latin typeface="Candara" panose="020E0502030303020204" pitchFamily="34" charset="0"/>
                <a:cs typeface="Arial" panose="020B0604020202020204" pitchFamily="34" charset="0"/>
              </a:rPr>
              <a:t>do not take </a:t>
            </a:r>
            <a:r>
              <a:rPr lang="en-US" altLang="en-US" sz="8000" dirty="0">
                <a:solidFill>
                  <a:schemeClr val="accent1">
                    <a:lumMod val="75000"/>
                  </a:schemeClr>
                </a:solidFill>
                <a:latin typeface="Candara" panose="020E0502030303020204" pitchFamily="34" charset="0"/>
                <a:cs typeface="Arial" panose="020B0604020202020204" pitchFamily="34" charset="0"/>
              </a:rPr>
              <a:t>anything </a:t>
            </a:r>
            <a:r>
              <a:rPr lang="en-US" altLang="en-US" sz="8000" dirty="0">
                <a:solidFill>
                  <a:schemeClr val="accent6"/>
                </a:solidFill>
                <a:latin typeface="Candara" panose="020E0502030303020204" pitchFamily="34" charset="0"/>
                <a:cs typeface="Arial" panose="020B0604020202020204" pitchFamily="34" charset="0"/>
              </a:rPr>
              <a:t>personally</a:t>
            </a:r>
            <a:r>
              <a:rPr lang="en-US" altLang="en-US" sz="8000" dirty="0">
                <a:solidFill>
                  <a:schemeClr val="accent1">
                    <a:lumMod val="75000"/>
                  </a:schemeClr>
                </a:solidFill>
                <a:latin typeface="Candara" panose="020E0502030303020204" pitchFamily="34" charset="0"/>
                <a:cs typeface="Arial" panose="020B0604020202020204" pitchFamily="34" charset="0"/>
              </a:rPr>
              <a:t>.</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5. </a:t>
            </a:r>
            <a:r>
              <a:rPr lang="en-US" altLang="en-US" sz="8000" dirty="0">
                <a:solidFill>
                  <a:schemeClr val="accent6"/>
                </a:solidFill>
                <a:latin typeface="Candara" panose="020E0502030303020204" pitchFamily="34" charset="0"/>
                <a:cs typeface="Arial" panose="020B0604020202020204" pitchFamily="34" charset="0"/>
              </a:rPr>
              <a:t>Personalize </a:t>
            </a:r>
            <a:r>
              <a:rPr lang="en-US" altLang="en-US" sz="8000" dirty="0">
                <a:solidFill>
                  <a:schemeClr val="accent1">
                    <a:lumMod val="75000"/>
                  </a:schemeClr>
                </a:solidFill>
                <a:latin typeface="Candara" panose="020E0502030303020204" pitchFamily="34" charset="0"/>
                <a:cs typeface="Arial" panose="020B0604020202020204" pitchFamily="34" charset="0"/>
              </a:rPr>
              <a:t>your </a:t>
            </a:r>
            <a:r>
              <a:rPr lang="en-US" altLang="en-US" sz="8000" dirty="0">
                <a:solidFill>
                  <a:schemeClr val="accent6"/>
                </a:solidFill>
                <a:latin typeface="Candara" panose="020E0502030303020204" pitchFamily="34" charset="0"/>
                <a:cs typeface="Arial" panose="020B0604020202020204" pitchFamily="34" charset="0"/>
              </a:rPr>
              <a:t>user experience </a:t>
            </a:r>
            <a:r>
              <a:rPr lang="en-US" altLang="en-US" sz="8000" dirty="0">
                <a:solidFill>
                  <a:schemeClr val="accent1">
                    <a:lumMod val="75000"/>
                  </a:schemeClr>
                </a:solidFill>
                <a:latin typeface="Candara" panose="020E0502030303020204" pitchFamily="34" charset="0"/>
                <a:cs typeface="Arial" panose="020B0604020202020204" pitchFamily="34" charset="0"/>
              </a:rPr>
              <a:t>in a most </a:t>
            </a:r>
            <a:r>
              <a:rPr lang="en-US" altLang="en-US" sz="8000" dirty="0">
                <a:solidFill>
                  <a:schemeClr val="accent6"/>
                </a:solidFill>
                <a:latin typeface="Candara" panose="020E0502030303020204" pitchFamily="34" charset="0"/>
                <a:cs typeface="Arial" panose="020B0604020202020204" pitchFamily="34" charset="0"/>
              </a:rPr>
              <a:t>friendly</a:t>
            </a:r>
            <a:r>
              <a:rPr lang="en-US" altLang="en-US" sz="8000" dirty="0">
                <a:solidFill>
                  <a:schemeClr val="accent1">
                    <a:lumMod val="75000"/>
                  </a:schemeClr>
                </a:solidFill>
                <a:latin typeface="Candara" panose="020E0502030303020204" pitchFamily="34" charset="0"/>
                <a:cs typeface="Arial" panose="020B0604020202020204" pitchFamily="34" charset="0"/>
              </a:rPr>
              <a:t> and </a:t>
            </a:r>
            <a:r>
              <a:rPr lang="en-US" altLang="en-US" sz="8000" dirty="0">
                <a:solidFill>
                  <a:schemeClr val="accent6"/>
                </a:solidFill>
                <a:latin typeface="Candara" panose="020E0502030303020204" pitchFamily="34" charset="0"/>
                <a:cs typeface="Arial" panose="020B0604020202020204" pitchFamily="34" charset="0"/>
              </a:rPr>
              <a:t>professional manner</a:t>
            </a:r>
            <a:r>
              <a:rPr lang="en-US" altLang="en-US" sz="8000" dirty="0">
                <a:solidFill>
                  <a:schemeClr val="accent1">
                    <a:lumMod val="75000"/>
                  </a:schemeClr>
                </a:solidFill>
                <a:latin typeface="Candara" panose="020E0502030303020204" pitchFamily="34" charset="0"/>
                <a:cs typeface="Arial" panose="020B0604020202020204" pitchFamily="34" charset="0"/>
              </a:rPr>
              <a:t>.</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6. </a:t>
            </a:r>
            <a:r>
              <a:rPr lang="en-US" altLang="en-US" sz="8000" dirty="0">
                <a:solidFill>
                  <a:schemeClr val="accent6"/>
                </a:solidFill>
                <a:latin typeface="Candara" panose="020E0502030303020204" pitchFamily="34" charset="0"/>
                <a:cs typeface="Arial" panose="020B0604020202020204" pitchFamily="34" charset="0"/>
              </a:rPr>
              <a:t>Conduct</a:t>
            </a:r>
            <a:r>
              <a:rPr lang="en-US" altLang="en-US" sz="8000" dirty="0">
                <a:solidFill>
                  <a:schemeClr val="accent1">
                    <a:lumMod val="75000"/>
                  </a:schemeClr>
                </a:solidFill>
                <a:latin typeface="Candara" panose="020E0502030303020204" pitchFamily="34" charset="0"/>
                <a:cs typeface="Arial" panose="020B0604020202020204" pitchFamily="34" charset="0"/>
              </a:rPr>
              <a:t> often, simple </a:t>
            </a:r>
            <a:r>
              <a:rPr lang="en-US" altLang="en-US" sz="8000" dirty="0">
                <a:solidFill>
                  <a:schemeClr val="accent6"/>
                </a:solidFill>
                <a:latin typeface="Candara" panose="020E0502030303020204" pitchFamily="34" charset="0"/>
                <a:cs typeface="Arial" panose="020B0604020202020204" pitchFamily="34" charset="0"/>
              </a:rPr>
              <a:t>customer satisfaction surveys </a:t>
            </a:r>
            <a:r>
              <a:rPr lang="en-US" altLang="en-US" sz="8000" dirty="0">
                <a:solidFill>
                  <a:schemeClr val="accent1">
                    <a:lumMod val="75000"/>
                  </a:schemeClr>
                </a:solidFill>
                <a:latin typeface="Candara" panose="020E0502030303020204" pitchFamily="34" charset="0"/>
                <a:cs typeface="Arial" panose="020B0604020202020204" pitchFamily="34" charset="0"/>
              </a:rPr>
              <a:t>to </a:t>
            </a:r>
            <a:r>
              <a:rPr lang="en-US" altLang="en-US" sz="8000" dirty="0">
                <a:solidFill>
                  <a:schemeClr val="accent6"/>
                </a:solidFill>
                <a:latin typeface="Candara" panose="020E0502030303020204" pitchFamily="34" charset="0"/>
                <a:cs typeface="Arial" panose="020B0604020202020204" pitchFamily="34" charset="0"/>
              </a:rPr>
              <a:t>improve</a:t>
            </a:r>
            <a:r>
              <a:rPr lang="en-US" altLang="en-US" sz="8000" dirty="0">
                <a:solidFill>
                  <a:schemeClr val="accent1">
                    <a:lumMod val="75000"/>
                  </a:schemeClr>
                </a:solidFill>
                <a:latin typeface="Candara" panose="020E0502030303020204" pitchFamily="34" charset="0"/>
                <a:cs typeface="Arial" panose="020B0604020202020204" pitchFamily="34" charset="0"/>
              </a:rPr>
              <a:t> either </a:t>
            </a:r>
            <a:r>
              <a:rPr lang="en-US" altLang="en-US" sz="8000" dirty="0">
                <a:solidFill>
                  <a:schemeClr val="accent6"/>
                </a:solidFill>
                <a:latin typeface="Candara" panose="020E0502030303020204" pitchFamily="34" charset="0"/>
                <a:cs typeface="Arial" panose="020B0604020202020204" pitchFamily="34" charset="0"/>
              </a:rPr>
              <a:t>procedures</a:t>
            </a:r>
            <a:r>
              <a:rPr lang="en-US" altLang="en-US" sz="8000" dirty="0">
                <a:solidFill>
                  <a:schemeClr val="accent1">
                    <a:lumMod val="75000"/>
                  </a:schemeClr>
                </a:solidFill>
                <a:latin typeface="Candara" panose="020E0502030303020204" pitchFamily="34" charset="0"/>
                <a:cs typeface="Arial" panose="020B0604020202020204" pitchFamily="34" charset="0"/>
              </a:rPr>
              <a:t> or rendered </a:t>
            </a:r>
            <a:r>
              <a:rPr lang="en-US" altLang="en-US" sz="8000" dirty="0">
                <a:solidFill>
                  <a:schemeClr val="accent6"/>
                </a:solidFill>
                <a:latin typeface="Candara" panose="020E0502030303020204" pitchFamily="34" charset="0"/>
                <a:cs typeface="Arial" panose="020B0604020202020204" pitchFamily="34" charset="0"/>
              </a:rPr>
              <a:t>services</a:t>
            </a:r>
            <a:r>
              <a:rPr lang="en-US" altLang="en-US" sz="8000" dirty="0">
                <a:solidFill>
                  <a:schemeClr val="accent1">
                    <a:lumMod val="75000"/>
                  </a:schemeClr>
                </a:solidFill>
                <a:latin typeface="Candara" panose="020E0502030303020204" pitchFamily="34" charset="0"/>
                <a:cs typeface="Arial" panose="020B0604020202020204" pitchFamily="34" charset="0"/>
              </a:rPr>
              <a:t>.</a:t>
            </a:r>
          </a:p>
          <a:p>
            <a:pPr fontAlgn="auto">
              <a:lnSpc>
                <a:spcPct val="170000"/>
              </a:lnSpc>
              <a:spcAft>
                <a:spcPts val="0"/>
              </a:spcAft>
              <a:buFont typeface="Wingdings" panose="05000000000000000000" pitchFamily="2" charset="2"/>
              <a:buNone/>
              <a:defRPr/>
            </a:pPr>
            <a:r>
              <a:rPr lang="en-US" altLang="en-US" sz="8000" dirty="0">
                <a:solidFill>
                  <a:schemeClr val="accent1">
                    <a:lumMod val="75000"/>
                  </a:schemeClr>
                </a:solidFill>
                <a:latin typeface="Candara" panose="020E0502030303020204" pitchFamily="34" charset="0"/>
                <a:cs typeface="Arial" panose="020B0604020202020204" pitchFamily="34" charset="0"/>
              </a:rPr>
              <a:t>7. </a:t>
            </a:r>
            <a:r>
              <a:rPr lang="en-US" altLang="en-US" sz="8000" dirty="0">
                <a:solidFill>
                  <a:schemeClr val="accent6"/>
                </a:solidFill>
                <a:latin typeface="Candara" panose="020E0502030303020204" pitchFamily="34" charset="0"/>
                <a:cs typeface="Arial" panose="020B0604020202020204" pitchFamily="34" charset="0"/>
              </a:rPr>
              <a:t>Creatively follow up with your customers!</a:t>
            </a:r>
          </a:p>
          <a:p>
            <a:pPr fontAlgn="auto">
              <a:spcAft>
                <a:spcPts val="0"/>
              </a:spcAft>
              <a:defRPr/>
            </a:pPr>
            <a:endParaRPr lang="en-US" altLang="de-DE" dirty="0">
              <a:solidFill>
                <a:schemeClr val="accent1">
                  <a:lumMod val="75000"/>
                </a:schemeClr>
              </a:solidFill>
              <a:latin typeface="Candara" panose="020E0502030303020204" pitchFamily="34" charset="0"/>
            </a:endParaRPr>
          </a:p>
        </p:txBody>
      </p:sp>
      <p:pic>
        <p:nvPicPr>
          <p:cNvPr id="5" name="Picture 4">
            <a:extLst>
              <a:ext uri="{FF2B5EF4-FFF2-40B4-BE49-F238E27FC236}">
                <a16:creationId xmlns:a16="http://schemas.microsoft.com/office/drawing/2014/main" id="{0B0A6BA4-68F7-61FD-3837-41E5E0F5D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7407">
            <a:off x="8044536" y="4323250"/>
            <a:ext cx="3968616" cy="26457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2A73A38-F843-49F9-53A5-E6C4134F6150}"/>
              </a:ext>
            </a:extLst>
          </p:cNvPr>
          <p:cNvSpPr>
            <a:spLocks noGrp="1" noChangeArrowheads="1"/>
          </p:cNvSpPr>
          <p:nvPr>
            <p:ph type="title"/>
          </p:nvPr>
        </p:nvSpPr>
        <p:spPr>
          <a:xfrm>
            <a:off x="1592049" y="544048"/>
            <a:ext cx="9007902" cy="1034736"/>
          </a:xfrm>
        </p:spPr>
        <p:txBody>
          <a:bodyPr>
            <a:normAutofit/>
          </a:bodyPr>
          <a:lstStyle/>
          <a:p>
            <a:r>
              <a:rPr lang="en-US" altLang="de-DE" sz="29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WHAT IS AN EXCEPTIONAL/POOR CUSTOMER SERVICE?</a:t>
            </a:r>
          </a:p>
        </p:txBody>
      </p:sp>
      <p:sp>
        <p:nvSpPr>
          <p:cNvPr id="27651" name="Text Placeholder 2">
            <a:extLst>
              <a:ext uri="{FF2B5EF4-FFF2-40B4-BE49-F238E27FC236}">
                <a16:creationId xmlns:a16="http://schemas.microsoft.com/office/drawing/2014/main" id="{F3E6C743-5617-B906-47AE-E5EFA216446B}"/>
              </a:ext>
            </a:extLst>
          </p:cNvPr>
          <p:cNvSpPr>
            <a:spLocks noGrp="1" noChangeArrowheads="1"/>
          </p:cNvSpPr>
          <p:nvPr>
            <p:ph type="body" idx="1"/>
          </p:nvPr>
        </p:nvSpPr>
        <p:spPr>
          <a:xfrm>
            <a:off x="718345" y="2020888"/>
            <a:ext cx="3625849" cy="484187"/>
          </a:xfrm>
        </p:spPr>
        <p:txBody>
          <a:bodyPr/>
          <a:lstStyle/>
          <a:p>
            <a:r>
              <a:rPr lang="en-US" altLang="de-DE" sz="2000" dirty="0">
                <a:solidFill>
                  <a:schemeClr val="accent6"/>
                </a:solidFill>
                <a:latin typeface="Candara" panose="020E0502030303020204" pitchFamily="34" charset="0"/>
              </a:rPr>
              <a:t>Exceptional Customer Service:</a:t>
            </a:r>
          </a:p>
        </p:txBody>
      </p:sp>
      <p:sp>
        <p:nvSpPr>
          <p:cNvPr id="4" name="Content Placeholder 3">
            <a:extLst>
              <a:ext uri="{FF2B5EF4-FFF2-40B4-BE49-F238E27FC236}">
                <a16:creationId xmlns:a16="http://schemas.microsoft.com/office/drawing/2014/main" id="{4A8F6CF0-BB04-2418-A364-A5D20C2E0B04}"/>
              </a:ext>
            </a:extLst>
          </p:cNvPr>
          <p:cNvSpPr>
            <a:spLocks noGrp="1"/>
          </p:cNvSpPr>
          <p:nvPr>
            <p:ph sz="half" idx="2"/>
          </p:nvPr>
        </p:nvSpPr>
        <p:spPr>
          <a:xfrm>
            <a:off x="0" y="2725806"/>
            <a:ext cx="5711031" cy="2703512"/>
          </a:xfrm>
        </p:spPr>
        <p:txBody>
          <a:bodyPr rtlCol="0">
            <a:normAutofit fontScale="92500" lnSpcReduction="10000"/>
          </a:bodyPr>
          <a:lstStyle/>
          <a:p>
            <a:pPr marL="800100" lvl="1" indent="-342900" fontAlgn="auto">
              <a:lnSpc>
                <a:spcPct val="170000"/>
              </a:lnSpc>
              <a:spcBef>
                <a:spcPct val="0"/>
              </a:spcBef>
              <a:defRPr/>
            </a:pPr>
            <a:r>
              <a:rPr lang="en-US" sz="1800" dirty="0">
                <a:solidFill>
                  <a:schemeClr val="accent1">
                    <a:lumMod val="75000"/>
                  </a:schemeClr>
                </a:solidFill>
                <a:latin typeface="Candara" panose="020E0502030303020204" pitchFamily="34" charset="0"/>
                <a:cs typeface="Arial" charset="0"/>
              </a:rPr>
              <a:t>Act of going above and beyond what the customer expects</a:t>
            </a:r>
          </a:p>
          <a:p>
            <a:pPr marL="800100" lvl="1" indent="-342900" fontAlgn="auto">
              <a:lnSpc>
                <a:spcPct val="170000"/>
              </a:lnSpc>
              <a:spcBef>
                <a:spcPct val="0"/>
              </a:spcBef>
              <a:defRPr/>
            </a:pPr>
            <a:r>
              <a:rPr lang="en-US" sz="1800" dirty="0">
                <a:solidFill>
                  <a:schemeClr val="accent1">
                    <a:lumMod val="75000"/>
                  </a:schemeClr>
                </a:solidFill>
                <a:latin typeface="Candara" panose="020E0502030303020204" pitchFamily="34" charset="0"/>
                <a:cs typeface="Arial" charset="0"/>
              </a:rPr>
              <a:t>Taking that extra step to make them feel that you understand what they are going through</a:t>
            </a:r>
          </a:p>
          <a:p>
            <a:pPr marL="800100" lvl="1" indent="-342900" fontAlgn="auto">
              <a:lnSpc>
                <a:spcPct val="170000"/>
              </a:lnSpc>
              <a:spcBef>
                <a:spcPct val="0"/>
              </a:spcBef>
              <a:defRPr/>
            </a:pPr>
            <a:r>
              <a:rPr lang="en-US" sz="1800" dirty="0">
                <a:solidFill>
                  <a:schemeClr val="accent1">
                    <a:lumMod val="75000"/>
                  </a:schemeClr>
                </a:solidFill>
                <a:latin typeface="Candara" panose="020E0502030303020204" pitchFamily="34" charset="0"/>
                <a:cs typeface="Arial" charset="0"/>
              </a:rPr>
              <a:t>Displaying that you want this to be the best experience they have ever had.</a:t>
            </a:r>
          </a:p>
        </p:txBody>
      </p:sp>
      <p:sp>
        <p:nvSpPr>
          <p:cNvPr id="27653" name="Text Placeholder 4">
            <a:extLst>
              <a:ext uri="{FF2B5EF4-FFF2-40B4-BE49-F238E27FC236}">
                <a16:creationId xmlns:a16="http://schemas.microsoft.com/office/drawing/2014/main" id="{356B59D2-DF6D-95E4-5CB0-616E5B8C0A78}"/>
              </a:ext>
            </a:extLst>
          </p:cNvPr>
          <p:cNvSpPr>
            <a:spLocks noGrp="1" noChangeArrowheads="1"/>
          </p:cNvSpPr>
          <p:nvPr>
            <p:ph type="body" sz="quarter" idx="3"/>
          </p:nvPr>
        </p:nvSpPr>
        <p:spPr>
          <a:xfrm>
            <a:off x="6056389" y="1681163"/>
            <a:ext cx="5183188" cy="823912"/>
          </a:xfrm>
        </p:spPr>
        <p:txBody>
          <a:bodyPr/>
          <a:lstStyle/>
          <a:p>
            <a:r>
              <a:rPr lang="en-US" altLang="de-DE" sz="2000" dirty="0">
                <a:solidFill>
                  <a:srgbClr val="FF0000"/>
                </a:solidFill>
                <a:latin typeface="Candara" panose="020E0502030303020204" pitchFamily="34" charset="0"/>
              </a:rPr>
              <a:t>Poor Customer Service:</a:t>
            </a:r>
          </a:p>
        </p:txBody>
      </p:sp>
      <p:sp>
        <p:nvSpPr>
          <p:cNvPr id="6" name="Content Placeholder 5">
            <a:extLst>
              <a:ext uri="{FF2B5EF4-FFF2-40B4-BE49-F238E27FC236}">
                <a16:creationId xmlns:a16="http://schemas.microsoft.com/office/drawing/2014/main" id="{32AB7B78-EFC3-B3FF-8DB9-2C5913E6B797}"/>
              </a:ext>
            </a:extLst>
          </p:cNvPr>
          <p:cNvSpPr>
            <a:spLocks noGrp="1"/>
          </p:cNvSpPr>
          <p:nvPr>
            <p:ph sz="quarter" idx="4"/>
          </p:nvPr>
        </p:nvSpPr>
        <p:spPr>
          <a:xfrm>
            <a:off x="5621831" y="2688978"/>
            <a:ext cx="6371901" cy="3143651"/>
          </a:xfrm>
        </p:spPr>
        <p:txBody>
          <a:bodyPr rtlCol="0">
            <a:normAutofit fontScale="92500" lnSpcReduction="10000"/>
          </a:bodyPr>
          <a:lstStyle/>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Failure to respond to customer queries and complaints on rendered services;</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Anything below the customer's expectation;</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Long uncommunicated waits;</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Being transferred to different teammates multiple times;</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Poor and unwelcoming automated phone prompts;</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Lack of Empathy and support;</a:t>
            </a:r>
          </a:p>
          <a:p>
            <a:pPr marL="800100" lvl="1" indent="-342900">
              <a:lnSpc>
                <a:spcPct val="150000"/>
              </a:lnSpc>
              <a:spcBef>
                <a:spcPct val="0"/>
              </a:spcBef>
              <a:defRPr/>
            </a:pPr>
            <a:r>
              <a:rPr lang="en-US" sz="1800" dirty="0">
                <a:solidFill>
                  <a:schemeClr val="accent1">
                    <a:lumMod val="75000"/>
                  </a:schemeClr>
                </a:solidFill>
                <a:latin typeface="Candara" panose="020E0502030303020204" pitchFamily="34" charset="0"/>
                <a:cs typeface="Arial" charset="0"/>
              </a:rPr>
              <a:t>Delay in emails reply and missed calls returns.</a:t>
            </a:r>
          </a:p>
          <a:p>
            <a:pPr marL="306000" indent="-306000" fontAlgn="auto">
              <a:spcAft>
                <a:spcPts val="0"/>
              </a:spcAft>
              <a:defRPr/>
            </a:pPr>
            <a:endParaRPr lang="en-US" dirty="0"/>
          </a:p>
        </p:txBody>
      </p:sp>
      <p:pic>
        <p:nvPicPr>
          <p:cNvPr id="27655" name="Picture 6">
            <a:extLst>
              <a:ext uri="{FF2B5EF4-FFF2-40B4-BE49-F238E27FC236}">
                <a16:creationId xmlns:a16="http://schemas.microsoft.com/office/drawing/2014/main" id="{7425E0F0-143C-571A-B18A-1DDAD5ECC0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8780" y="1497028"/>
            <a:ext cx="11461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a:extLst>
              <a:ext uri="{FF2B5EF4-FFF2-40B4-BE49-F238E27FC236}">
                <a16:creationId xmlns:a16="http://schemas.microsoft.com/office/drawing/2014/main" id="{33A5BD84-BB25-9020-C5DA-F0E88A622F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794" y="1578784"/>
            <a:ext cx="11588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EE20-9EF0-BF9A-41E4-DBE47A4671E3}"/>
              </a:ext>
            </a:extLst>
          </p:cNvPr>
          <p:cNvSpPr>
            <a:spLocks noGrp="1"/>
          </p:cNvSpPr>
          <p:nvPr>
            <p:ph type="title"/>
          </p:nvPr>
        </p:nvSpPr>
        <p:spPr>
          <a:xfrm>
            <a:off x="1733550" y="974725"/>
            <a:ext cx="8724900" cy="1139825"/>
          </a:xfrm>
        </p:spPr>
        <p:txBody>
          <a:bodyPr>
            <a:normAutofit/>
          </a:bodyPr>
          <a:lstStyle/>
          <a:p>
            <a:r>
              <a:rPr lang="de-LI" sz="29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EXCEPTIONAL CUSTOMER SERVICE CHARACTERISTICS</a:t>
            </a:r>
            <a:endParaRPr lang="de-LI" dirty="0"/>
          </a:p>
        </p:txBody>
      </p:sp>
      <p:sp>
        <p:nvSpPr>
          <p:cNvPr id="3" name="Content Placeholder 2">
            <a:extLst>
              <a:ext uri="{FF2B5EF4-FFF2-40B4-BE49-F238E27FC236}">
                <a16:creationId xmlns:a16="http://schemas.microsoft.com/office/drawing/2014/main" id="{B8D6BA78-0054-0885-F77C-78D8A0CF5008}"/>
              </a:ext>
            </a:extLst>
          </p:cNvPr>
          <p:cNvSpPr>
            <a:spLocks noGrp="1"/>
          </p:cNvSpPr>
          <p:nvPr>
            <p:ph idx="1"/>
          </p:nvPr>
        </p:nvSpPr>
        <p:spPr>
          <a:xfrm>
            <a:off x="1285875" y="2524125"/>
            <a:ext cx="4533900" cy="3752850"/>
          </a:xfrm>
        </p:spPr>
        <p:txBody>
          <a:bodyPr>
            <a:noAutofit/>
          </a:bodyPr>
          <a:lstStyle/>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Positive Attitude</a:t>
            </a:r>
          </a:p>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Patience</a:t>
            </a:r>
          </a:p>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Professionalism/Politeness</a:t>
            </a:r>
          </a:p>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Responsiveness</a:t>
            </a:r>
          </a:p>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Problem-Solving</a:t>
            </a:r>
          </a:p>
          <a:p>
            <a:pPr lvl="1" eaLnBrk="1" hangingPunct="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Initiative</a:t>
            </a:r>
          </a:p>
          <a:p>
            <a:pPr lvl="1" eaLnBrk="1" hangingPunct="1">
              <a:lnSpc>
                <a:spcPct val="150000"/>
              </a:lnSpc>
              <a:spcBef>
                <a:spcPct val="0"/>
              </a:spcBef>
            </a:pPr>
            <a:endParaRPr lang="de-LI" sz="1800" dirty="0">
              <a:solidFill>
                <a:schemeClr val="accent1">
                  <a:lumMod val="75000"/>
                </a:schemeClr>
              </a:solidFill>
              <a:latin typeface="Candara" panose="020E0502030303020204" pitchFamily="34" charset="0"/>
            </a:endParaRPr>
          </a:p>
        </p:txBody>
      </p:sp>
      <p:sp>
        <p:nvSpPr>
          <p:cNvPr id="4" name="Content Placeholder 2">
            <a:extLst>
              <a:ext uri="{FF2B5EF4-FFF2-40B4-BE49-F238E27FC236}">
                <a16:creationId xmlns:a16="http://schemas.microsoft.com/office/drawing/2014/main" id="{4F4B399D-9171-0B43-5C0E-BE5CD99390CB}"/>
              </a:ext>
            </a:extLst>
          </p:cNvPr>
          <p:cNvSpPr txBox="1">
            <a:spLocks/>
          </p:cNvSpPr>
          <p:nvPr/>
        </p:nvSpPr>
        <p:spPr>
          <a:xfrm>
            <a:off x="6372227" y="2524125"/>
            <a:ext cx="4533900" cy="3913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Team Player</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Accountability</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Respect </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Stewardship</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Compassion</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Persuasive</a:t>
            </a:r>
          </a:p>
          <a:p>
            <a:pPr lvl="1">
              <a:lnSpc>
                <a:spcPct val="150000"/>
              </a:lnSpc>
              <a:spcBef>
                <a:spcPct val="0"/>
              </a:spcBef>
            </a:pPr>
            <a:r>
              <a:rPr lang="en-US" altLang="en-US" dirty="0">
                <a:solidFill>
                  <a:schemeClr val="accent1">
                    <a:lumMod val="75000"/>
                  </a:schemeClr>
                </a:solidFill>
                <a:latin typeface="Candara" panose="020E0502030303020204" pitchFamily="34" charset="0"/>
                <a:cs typeface="Arial" panose="020B0604020202020204" pitchFamily="34" charset="0"/>
              </a:rPr>
              <a:t>Intentional Excellence</a:t>
            </a:r>
          </a:p>
          <a:p>
            <a:pPr lvl="1">
              <a:lnSpc>
                <a:spcPct val="150000"/>
              </a:lnSpc>
              <a:spcBef>
                <a:spcPct val="0"/>
              </a:spcBef>
            </a:pPr>
            <a:endParaRPr lang="en-US" altLang="en-US" dirty="0">
              <a:solidFill>
                <a:schemeClr val="accent1">
                  <a:lumMod val="75000"/>
                </a:schemeClr>
              </a:solidFill>
              <a:latin typeface="Candara" panose="020E0502030303020204" pitchFamily="34" charset="0"/>
              <a:cs typeface="Arial" panose="020B0604020202020204" pitchFamily="34" charset="0"/>
            </a:endParaRPr>
          </a:p>
          <a:p>
            <a:pPr lvl="1">
              <a:lnSpc>
                <a:spcPct val="150000"/>
              </a:lnSpc>
              <a:spcBef>
                <a:spcPct val="0"/>
              </a:spcBef>
            </a:pPr>
            <a:endParaRPr lang="de-LI"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246215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22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BC56-EFAE-44E4-B001-F1012D7CB314}"/>
              </a:ext>
            </a:extLst>
          </p:cNvPr>
          <p:cNvSpPr>
            <a:spLocks noGrp="1"/>
          </p:cNvSpPr>
          <p:nvPr>
            <p:ph type="title"/>
          </p:nvPr>
        </p:nvSpPr>
        <p:spPr>
          <a:xfrm>
            <a:off x="4525353" y="631825"/>
            <a:ext cx="3340100" cy="533400"/>
          </a:xfrm>
        </p:spPr>
        <p:txBody>
          <a:bodyPr rtlCol="0">
            <a:noAutofit/>
          </a:bodyPr>
          <a:lstStyle/>
          <a:p>
            <a:pPr algn="ctr" fontAlgn="auto">
              <a:spcAft>
                <a:spcPts val="0"/>
              </a:spcAft>
              <a:defRPr/>
            </a:pPr>
            <a:r>
              <a:rPr lang="en-US" sz="40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TAKE AWAY</a:t>
            </a:r>
          </a:p>
        </p:txBody>
      </p:sp>
      <p:pic>
        <p:nvPicPr>
          <p:cNvPr id="3" name="Picture 2">
            <a:extLst>
              <a:ext uri="{FF2B5EF4-FFF2-40B4-BE49-F238E27FC236}">
                <a16:creationId xmlns:a16="http://schemas.microsoft.com/office/drawing/2014/main" id="{A10A3093-1F93-E32A-5433-BA8A6FDA8BE3}"/>
              </a:ext>
            </a:extLst>
          </p:cNvPr>
          <p:cNvPicPr>
            <a:picLocks noChangeAspect="1"/>
          </p:cNvPicPr>
          <p:nvPr/>
        </p:nvPicPr>
        <p:blipFill>
          <a:blip r:embed="rId4"/>
          <a:stretch>
            <a:fillRect/>
          </a:stretch>
        </p:blipFill>
        <p:spPr>
          <a:xfrm>
            <a:off x="1872641" y="1814777"/>
            <a:ext cx="8645525" cy="5043223"/>
          </a:xfrm>
          <a:prstGeom prst="ellipse">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a:extLst>
              <a:ext uri="{FF2B5EF4-FFF2-40B4-BE49-F238E27FC236}">
                <a16:creationId xmlns:a16="http://schemas.microsoft.com/office/drawing/2014/main" id="{8475B0A9-DA92-AA7C-B3A0-FAECB8E62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6670" y="3240157"/>
            <a:ext cx="7838660" cy="361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9D3FC27-8A99-5143-4AE7-4DC1ED6985BF}"/>
              </a:ext>
            </a:extLst>
          </p:cNvPr>
          <p:cNvSpPr txBox="1">
            <a:spLocks noChangeArrowheads="1"/>
          </p:cNvSpPr>
          <p:nvPr/>
        </p:nvSpPr>
        <p:spPr>
          <a:xfrm>
            <a:off x="1592049" y="544048"/>
            <a:ext cx="9007902" cy="10347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de-DE" sz="40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Q&amp;A Session!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66" name="Rectangle 78856">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72" name="Rectangle 78858">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a:extLst>
              <a:ext uri="{FF2B5EF4-FFF2-40B4-BE49-F238E27FC236}">
                <a16:creationId xmlns:a16="http://schemas.microsoft.com/office/drawing/2014/main" id="{71CC433E-2152-8D82-7E49-DA765AE7EEA8}"/>
              </a:ext>
            </a:extLst>
          </p:cNvPr>
          <p:cNvSpPr>
            <a:spLocks noGrp="1"/>
          </p:cNvSpPr>
          <p:nvPr>
            <p:ph type="title"/>
          </p:nvPr>
        </p:nvSpPr>
        <p:spPr>
          <a:xfrm>
            <a:off x="2969631" y="1808007"/>
            <a:ext cx="7288149" cy="746653"/>
          </a:xfrm>
        </p:spPr>
        <p:txBody>
          <a:bodyPr rtlCol="0" anchor="b">
            <a:normAutofit/>
          </a:bodyPr>
          <a:lstStyle/>
          <a:p>
            <a:pPr algn="ctr" fontAlgn="auto">
              <a:spcAft>
                <a:spcPts val="0"/>
              </a:spcAft>
              <a:defRPr/>
            </a:pPr>
            <a:r>
              <a:rPr lang="en-US" altLang="en-US" sz="3600" b="1" dirty="0">
                <a:solidFill>
                  <a:schemeClr val="tx2"/>
                </a:solidFill>
                <a:effectLst>
                  <a:outerShdw blurRad="38100" dist="38100" dir="2700000" algn="tl">
                    <a:srgbClr val="000000">
                      <a:alpha val="43137"/>
                    </a:srgbClr>
                  </a:outerShdw>
                </a:effectLst>
                <a:latin typeface="Candara" panose="020E0502030303020204" pitchFamily="34" charset="0"/>
              </a:rPr>
              <a:t>KEYS TO A SUCCESSFUL SESSION!</a:t>
            </a:r>
          </a:p>
        </p:txBody>
      </p:sp>
      <p:grpSp>
        <p:nvGrpSpPr>
          <p:cNvPr id="78873" name="Group 78860">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78862" name="Freeform: Shape 78861">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63" name="Freeform: Shape 78862">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64" name="Freeform: Shape 78863">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65" name="Freeform: Shape 78864">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8852" name="Picture 1">
            <a:extLst>
              <a:ext uri="{FF2B5EF4-FFF2-40B4-BE49-F238E27FC236}">
                <a16:creationId xmlns:a16="http://schemas.microsoft.com/office/drawing/2014/main" id="{2C9DFE72-AD09-4F72-317F-69BF7918C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36741" y="3894821"/>
            <a:ext cx="2244656" cy="1887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a:extLst>
              <a:ext uri="{FF2B5EF4-FFF2-40B4-BE49-F238E27FC236}">
                <a16:creationId xmlns:a16="http://schemas.microsoft.com/office/drawing/2014/main" id="{282E2A47-8739-44A0-3F59-1FD12B40C5B7}"/>
              </a:ext>
            </a:extLst>
          </p:cNvPr>
          <p:cNvSpPr>
            <a:spLocks noGrp="1"/>
          </p:cNvSpPr>
          <p:nvPr>
            <p:ph idx="1"/>
          </p:nvPr>
        </p:nvSpPr>
        <p:spPr>
          <a:xfrm>
            <a:off x="5452145" y="2653026"/>
            <a:ext cx="5029200" cy="3227626"/>
          </a:xfrm>
        </p:spPr>
        <p:txBody>
          <a:bodyPr rtlCol="0" anchor="ctr">
            <a:normAutofit lnSpcReduction="10000"/>
          </a:bodyPr>
          <a:lstStyle/>
          <a:p>
            <a:pPr marL="0" indent="0" fontAlgn="auto">
              <a:spcAft>
                <a:spcPts val="0"/>
              </a:spcAft>
              <a:buFont typeface="Wingdings 2" panose="05020102010507070707" pitchFamily="18" charset="2"/>
              <a:buNone/>
              <a:defRPr/>
            </a:pPr>
            <a:endParaRPr lang="en-US" altLang="en-US" sz="1800" b="1" i="1" u="sng" dirty="0">
              <a:solidFill>
                <a:schemeClr val="tx2"/>
              </a:solidFill>
              <a:latin typeface="Candara" panose="020E0502030303020204" pitchFamily="34" charset="0"/>
            </a:endParaRPr>
          </a:p>
          <a:p>
            <a:pPr marL="306000" indent="-306000" fontAlgn="auto">
              <a:spcAft>
                <a:spcPts val="0"/>
              </a:spcAft>
              <a:defRPr/>
            </a:pPr>
            <a:r>
              <a:rPr lang="en-US" altLang="en-US" sz="1800" dirty="0">
                <a:solidFill>
                  <a:schemeClr val="tx2"/>
                </a:solidFill>
                <a:latin typeface="Candara" panose="020E0502030303020204" pitchFamily="34" charset="0"/>
              </a:rPr>
              <a:t>Please turn all electronic devices to vibrate</a:t>
            </a:r>
          </a:p>
          <a:p>
            <a:pPr marL="306000" indent="-306000" fontAlgn="auto">
              <a:spcAft>
                <a:spcPts val="0"/>
              </a:spcAft>
              <a:defRPr/>
            </a:pPr>
            <a:r>
              <a:rPr lang="en-US" altLang="en-US" sz="1800" dirty="0">
                <a:solidFill>
                  <a:schemeClr val="tx2"/>
                </a:solidFill>
                <a:latin typeface="Candara" panose="020E0502030303020204" pitchFamily="34" charset="0"/>
              </a:rPr>
              <a:t>Go outside if you need to take an urgent call</a:t>
            </a:r>
          </a:p>
          <a:p>
            <a:pPr marL="306000" indent="-306000" fontAlgn="auto">
              <a:spcAft>
                <a:spcPts val="0"/>
              </a:spcAft>
              <a:defRPr/>
            </a:pPr>
            <a:r>
              <a:rPr lang="en-US" altLang="en-US" sz="1800" dirty="0">
                <a:solidFill>
                  <a:schemeClr val="tx2"/>
                </a:solidFill>
                <a:latin typeface="Candara" panose="020E0502030303020204" pitchFamily="34" charset="0"/>
              </a:rPr>
              <a:t>Share your knowledge or experience</a:t>
            </a:r>
          </a:p>
          <a:p>
            <a:pPr marL="306000" indent="-306000" fontAlgn="auto">
              <a:spcAft>
                <a:spcPts val="0"/>
              </a:spcAft>
              <a:defRPr/>
            </a:pPr>
            <a:r>
              <a:rPr lang="en-US" altLang="en-US" sz="1800" dirty="0">
                <a:solidFill>
                  <a:schemeClr val="tx2"/>
                </a:solidFill>
                <a:latin typeface="Candara" panose="020E0502030303020204" pitchFamily="34" charset="0"/>
              </a:rPr>
              <a:t>Active listening without interruption</a:t>
            </a:r>
          </a:p>
          <a:p>
            <a:pPr marL="306000" indent="-306000" fontAlgn="auto">
              <a:spcAft>
                <a:spcPts val="0"/>
              </a:spcAft>
              <a:defRPr/>
            </a:pPr>
            <a:r>
              <a:rPr lang="en-US" altLang="en-US" sz="1800" dirty="0">
                <a:solidFill>
                  <a:schemeClr val="tx2"/>
                </a:solidFill>
                <a:latin typeface="Candara" panose="020E0502030303020204" pitchFamily="34" charset="0"/>
              </a:rPr>
              <a:t>Please limit sidebar conversations</a:t>
            </a:r>
          </a:p>
          <a:p>
            <a:pPr marL="306000" indent="-306000" fontAlgn="auto">
              <a:spcAft>
                <a:spcPts val="0"/>
              </a:spcAft>
              <a:defRPr/>
            </a:pPr>
            <a:r>
              <a:rPr lang="en-US" altLang="en-US" sz="1800" dirty="0">
                <a:solidFill>
                  <a:schemeClr val="tx2"/>
                </a:solidFill>
                <a:latin typeface="Candara" panose="020E0502030303020204" pitchFamily="34" charset="0"/>
              </a:rPr>
              <a:t>Change the view, not the person</a:t>
            </a:r>
          </a:p>
          <a:p>
            <a:pPr marL="306000" indent="-306000" fontAlgn="auto">
              <a:spcAft>
                <a:spcPts val="0"/>
              </a:spcAft>
              <a:defRPr/>
            </a:pPr>
            <a:r>
              <a:rPr lang="en-US" altLang="en-US" sz="1800" dirty="0">
                <a:solidFill>
                  <a:schemeClr val="tx2"/>
                </a:solidFill>
                <a:latin typeface="Candara" panose="020E0502030303020204" pitchFamily="34" charset="0"/>
              </a:rPr>
              <a:t>Training will start on time after breaks</a:t>
            </a:r>
          </a:p>
          <a:p>
            <a:pPr marL="306000" indent="-306000" fontAlgn="auto">
              <a:spcAft>
                <a:spcPts val="0"/>
              </a:spcAft>
              <a:defRPr/>
            </a:pPr>
            <a:r>
              <a:rPr lang="en-US" altLang="en-US" sz="1800" dirty="0">
                <a:solidFill>
                  <a:schemeClr val="tx2"/>
                </a:solidFill>
                <a:latin typeface="Candara" panose="020E0502030303020204" pitchFamily="34" charset="0"/>
              </a:rPr>
              <a:t>Have </a:t>
            </a:r>
            <a:r>
              <a:rPr lang="en-US" altLang="en-US" sz="1800" b="1" i="1" u="sng" dirty="0">
                <a:solidFill>
                  <a:schemeClr val="tx2"/>
                </a:solidFill>
                <a:latin typeface="Candara" panose="020E0502030303020204" pitchFamily="34" charset="0"/>
              </a:rPr>
              <a:t>FUN</a:t>
            </a:r>
            <a:r>
              <a:rPr lang="en-US" altLang="en-US" sz="1800" dirty="0">
                <a:solidFill>
                  <a:schemeClr val="tx2"/>
                </a:solidFill>
                <a:latin typeface="Candara" panose="020E0502030303020204" pitchFamily="34" charset="0"/>
              </a:rPr>
              <a:t>!</a:t>
            </a:r>
          </a:p>
        </p:txBody>
      </p:sp>
      <p:grpSp>
        <p:nvGrpSpPr>
          <p:cNvPr id="78867" name="Group 78866">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78868" name="Freeform: Shape 78867">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69" name="Freeform: Shape 78868">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70" name="Freeform: Shape 78869">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8871" name="Freeform: Shape 78870">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8FB16E-CFCB-1DA0-69E1-537E2F0ADA2A}"/>
              </a:ext>
            </a:extLst>
          </p:cNvPr>
          <p:cNvSpPr>
            <a:spLocks noGrp="1"/>
          </p:cNvSpPr>
          <p:nvPr>
            <p:ph type="title"/>
          </p:nvPr>
        </p:nvSpPr>
        <p:spPr>
          <a:xfrm>
            <a:off x="555710" y="3429000"/>
            <a:ext cx="2974380" cy="672307"/>
          </a:xfrm>
        </p:spPr>
        <p:txBody>
          <a:bodyPr>
            <a:normAutofit fontScale="90000"/>
          </a:bodyPr>
          <a:lstStyle/>
          <a:p>
            <a:r>
              <a:rPr lang="fr-FR"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OVERVIEW</a:t>
            </a:r>
            <a:endParaRPr lang="de-LI"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6ACE2DE-28DD-4F6E-7847-62A164C88758}"/>
              </a:ext>
            </a:extLst>
          </p:cNvPr>
          <p:cNvSpPr>
            <a:spLocks noGrp="1"/>
          </p:cNvSpPr>
          <p:nvPr>
            <p:ph idx="1"/>
          </p:nvPr>
        </p:nvSpPr>
        <p:spPr>
          <a:xfrm>
            <a:off x="3784475" y="1135685"/>
            <a:ext cx="6313000" cy="4789119"/>
          </a:xfrm>
        </p:spPr>
        <p:txBody>
          <a:bodyPr>
            <a:normAutofit/>
          </a:bodyPr>
          <a:lstStyle/>
          <a:p>
            <a:r>
              <a:rPr lang="fr-FR" sz="2000" dirty="0">
                <a:solidFill>
                  <a:schemeClr val="accent1">
                    <a:lumMod val="50000"/>
                  </a:schemeClr>
                </a:solidFill>
                <a:latin typeface="Candara" panose="020E0502030303020204" pitchFamily="34" charset="0"/>
              </a:rPr>
              <a:t>What is Customer Service?</a:t>
            </a:r>
          </a:p>
          <a:p>
            <a:r>
              <a:rPr lang="fr-FR" sz="2000" dirty="0">
                <a:solidFill>
                  <a:schemeClr val="accent1">
                    <a:lumMod val="50000"/>
                  </a:schemeClr>
                </a:solidFill>
                <a:latin typeface="Candara" panose="020E0502030303020204" pitchFamily="34" charset="0"/>
              </a:rPr>
              <a:t>What is Customer Service Cycle?</a:t>
            </a:r>
          </a:p>
          <a:p>
            <a:r>
              <a:rPr lang="fr-FR" sz="2000" dirty="0">
                <a:solidFill>
                  <a:schemeClr val="accent1">
                    <a:lumMod val="50000"/>
                  </a:schemeClr>
                </a:solidFill>
                <a:latin typeface="Candara" panose="020E0502030303020204" pitchFamily="34" charset="0"/>
              </a:rPr>
              <a:t>What are the Customer Needs?</a:t>
            </a:r>
          </a:p>
          <a:p>
            <a:r>
              <a:rPr lang="en-US" sz="2000" dirty="0">
                <a:solidFill>
                  <a:schemeClr val="accent1">
                    <a:lumMod val="50000"/>
                  </a:schemeClr>
                </a:solidFill>
                <a:latin typeface="Candara" panose="020E0502030303020204" pitchFamily="34" charset="0"/>
              </a:rPr>
              <a:t>Who</a:t>
            </a:r>
            <a:r>
              <a:rPr lang="fr-FR" sz="2000" dirty="0">
                <a:solidFill>
                  <a:schemeClr val="accent1">
                    <a:lumMod val="50000"/>
                  </a:schemeClr>
                </a:solidFill>
                <a:latin typeface="Candara" panose="020E0502030303020204" pitchFamily="34" charset="0"/>
              </a:rPr>
              <a:t> is </a:t>
            </a:r>
            <a:r>
              <a:rPr lang="en-US" sz="2000" dirty="0">
                <a:solidFill>
                  <a:schemeClr val="accent1">
                    <a:lumMod val="50000"/>
                  </a:schemeClr>
                </a:solidFill>
                <a:latin typeface="Candara" panose="020E0502030303020204" pitchFamily="34" charset="0"/>
              </a:rPr>
              <a:t>responsible</a:t>
            </a:r>
            <a:r>
              <a:rPr lang="fr-FR" sz="2000" dirty="0">
                <a:solidFill>
                  <a:schemeClr val="accent1">
                    <a:lumMod val="50000"/>
                  </a:schemeClr>
                </a:solidFill>
                <a:latin typeface="Candara" panose="020E0502030303020204" pitchFamily="34" charset="0"/>
              </a:rPr>
              <a:t> for Customer Service</a:t>
            </a:r>
            <a:r>
              <a:rPr lang="de-LI" sz="2000" dirty="0">
                <a:solidFill>
                  <a:schemeClr val="accent1">
                    <a:lumMod val="50000"/>
                  </a:schemeClr>
                </a:solidFill>
                <a:latin typeface="Candara" panose="020E0502030303020204" pitchFamily="34" charset="0"/>
              </a:rPr>
              <a:t>?</a:t>
            </a:r>
          </a:p>
          <a:p>
            <a:r>
              <a:rPr lang="de-LI" sz="2000" dirty="0">
                <a:solidFill>
                  <a:schemeClr val="accent1">
                    <a:lumMod val="50000"/>
                  </a:schemeClr>
                </a:solidFill>
                <a:latin typeface="Candara" panose="020E0502030303020204" pitchFamily="34" charset="0"/>
              </a:rPr>
              <a:t>Who are our Customers? </a:t>
            </a:r>
          </a:p>
          <a:p>
            <a:r>
              <a:rPr lang="de-LI" sz="2000" dirty="0">
                <a:solidFill>
                  <a:schemeClr val="accent1">
                    <a:lumMod val="50000"/>
                  </a:schemeClr>
                </a:solidFill>
                <a:latin typeface="Candara" panose="020E0502030303020204" pitchFamily="34" charset="0"/>
              </a:rPr>
              <a:t>Personal Cleanliness and Manners</a:t>
            </a:r>
          </a:p>
          <a:p>
            <a:r>
              <a:rPr lang="de-LI" sz="2000" dirty="0">
                <a:solidFill>
                  <a:schemeClr val="accent1">
                    <a:lumMod val="50000"/>
                  </a:schemeClr>
                </a:solidFill>
                <a:latin typeface="Candara" panose="020E0502030303020204" pitchFamily="34" charset="0"/>
              </a:rPr>
              <a:t>Services Vs Goods?</a:t>
            </a:r>
          </a:p>
          <a:p>
            <a:r>
              <a:rPr lang="de-LI" sz="2000" dirty="0">
                <a:solidFill>
                  <a:schemeClr val="accent1">
                    <a:lumMod val="50000"/>
                  </a:schemeClr>
                </a:solidFill>
                <a:latin typeface="Candara" panose="020E0502030303020204" pitchFamily="34" charset="0"/>
              </a:rPr>
              <a:t>What is Customer Satisfaction?</a:t>
            </a:r>
          </a:p>
          <a:p>
            <a:r>
              <a:rPr lang="en-US" altLang="en-US" sz="2000" dirty="0">
                <a:solidFill>
                  <a:schemeClr val="accent1">
                    <a:lumMod val="50000"/>
                  </a:schemeClr>
                </a:solidFill>
                <a:latin typeface="Candara" panose="020E0502030303020204" pitchFamily="34" charset="0"/>
              </a:rPr>
              <a:t>Customer Service vs Customer Satisfaction</a:t>
            </a:r>
          </a:p>
          <a:p>
            <a:r>
              <a:rPr lang="de-LI" sz="2000" dirty="0">
                <a:solidFill>
                  <a:schemeClr val="accent1">
                    <a:lumMod val="50000"/>
                  </a:schemeClr>
                </a:solidFill>
                <a:latin typeface="Candara" panose="020E0502030303020204" pitchFamily="34" charset="0"/>
              </a:rPr>
              <a:t>How to improve Customer Satisfaction</a:t>
            </a:r>
            <a:endParaRPr lang="de-LI" altLang="en-US" sz="2000" dirty="0">
              <a:solidFill>
                <a:schemeClr val="accent1">
                  <a:lumMod val="50000"/>
                </a:schemeClr>
              </a:solidFill>
              <a:latin typeface="Candara" panose="020E0502030303020204" pitchFamily="34" charset="0"/>
            </a:endParaRPr>
          </a:p>
          <a:p>
            <a:r>
              <a:rPr lang="en-US" sz="2000" dirty="0">
                <a:solidFill>
                  <a:schemeClr val="accent1">
                    <a:lumMod val="50000"/>
                  </a:schemeClr>
                </a:solidFill>
                <a:latin typeface="Candara" panose="020E0502030303020204" pitchFamily="34" charset="0"/>
              </a:rPr>
              <a:t>What is exceptional/poor Customer Service?</a:t>
            </a:r>
            <a:endParaRPr lang="de-LI" sz="2000" dirty="0">
              <a:solidFill>
                <a:schemeClr val="accent1">
                  <a:lumMod val="50000"/>
                </a:schemeClr>
              </a:solidFill>
              <a:latin typeface="Candara" panose="020E0502030303020204" pitchFamily="34" charset="0"/>
            </a:endParaRPr>
          </a:p>
          <a:p>
            <a:r>
              <a:rPr lang="de-LI" sz="2000" dirty="0">
                <a:solidFill>
                  <a:schemeClr val="accent1">
                    <a:lumMod val="50000"/>
                  </a:schemeClr>
                </a:solidFill>
                <a:latin typeface="Candara" panose="020E0502030303020204" pitchFamily="34" charset="0"/>
              </a:rPr>
              <a:t>Exceptional Customer Service characteristics</a:t>
            </a:r>
            <a:r>
              <a:rPr lang="fr-FR" sz="2000" dirty="0">
                <a:solidFill>
                  <a:schemeClr val="accent1">
                    <a:lumMod val="50000"/>
                  </a:schemeClr>
                </a:solidFill>
                <a:latin typeface="Candara" panose="020E0502030303020204" pitchFamily="34" charset="0"/>
              </a:rPr>
              <a:t>.</a:t>
            </a:r>
            <a:endParaRPr lang="de-LI" sz="2000" dirty="0">
              <a:solidFill>
                <a:schemeClr val="accent1">
                  <a:lumMod val="50000"/>
                </a:schemeClr>
              </a:solidFill>
              <a:latin typeface="Candara" panose="020E0502030303020204" pitchFamily="34" charset="0"/>
            </a:endParaRPr>
          </a:p>
        </p:txBody>
      </p:sp>
      <p:pic>
        <p:nvPicPr>
          <p:cNvPr id="5" name="Picture 4">
            <a:extLst>
              <a:ext uri="{FF2B5EF4-FFF2-40B4-BE49-F238E27FC236}">
                <a16:creationId xmlns:a16="http://schemas.microsoft.com/office/drawing/2014/main" id="{9BD952A1-99FE-245E-BD4F-FE0734D22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180" y="-1"/>
            <a:ext cx="3640075" cy="5924805"/>
          </a:xfrm>
          <a:prstGeom prst="rect">
            <a:avLst/>
          </a:prstGeom>
        </p:spPr>
      </p:pic>
    </p:spTree>
    <p:extLst>
      <p:ext uri="{BB962C8B-B14F-4D97-AF65-F5344CB8AC3E}">
        <p14:creationId xmlns:p14="http://schemas.microsoft.com/office/powerpoint/2010/main" val="26239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C82959-36C0-1CCD-5E58-F4765AB95634}"/>
              </a:ext>
            </a:extLst>
          </p:cNvPr>
          <p:cNvSpPr>
            <a:spLocks noGrp="1"/>
          </p:cNvSpPr>
          <p:nvPr>
            <p:ph type="title"/>
          </p:nvPr>
        </p:nvSpPr>
        <p:spPr>
          <a:xfrm>
            <a:off x="3433762" y="683965"/>
            <a:ext cx="5324475" cy="533400"/>
          </a:xfrm>
        </p:spPr>
        <p:txBody>
          <a:bodyPr rtlCol="0">
            <a:noAutofit/>
          </a:bodyPr>
          <a:lstStyle/>
          <a:p>
            <a:pPr algn="ctr" fontAlgn="auto">
              <a:spcAft>
                <a:spcPts val="0"/>
              </a:spcAft>
              <a:defRPr/>
            </a:pPr>
            <a:r>
              <a:rPr lang="en-US" altLang="en-US"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CUSTOMER SERVICE </a:t>
            </a:r>
          </a:p>
        </p:txBody>
      </p:sp>
      <p:sp>
        <p:nvSpPr>
          <p:cNvPr id="19459" name="Rectangle 5">
            <a:extLst>
              <a:ext uri="{FF2B5EF4-FFF2-40B4-BE49-F238E27FC236}">
                <a16:creationId xmlns:a16="http://schemas.microsoft.com/office/drawing/2014/main" id="{A784CCA9-2111-79D2-3330-62720FB3096F}"/>
              </a:ext>
            </a:extLst>
          </p:cNvPr>
          <p:cNvSpPr>
            <a:spLocks noChangeArrowheads="1"/>
          </p:cNvSpPr>
          <p:nvPr/>
        </p:nvSpPr>
        <p:spPr bwMode="auto">
          <a:xfrm>
            <a:off x="1676400" y="-317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8D7CDC-5B7A-5526-73BD-DA4652B7D32A}"/>
              </a:ext>
            </a:extLst>
          </p:cNvPr>
          <p:cNvSpPr txBox="1"/>
          <p:nvPr/>
        </p:nvSpPr>
        <p:spPr>
          <a:xfrm>
            <a:off x="234886" y="1649720"/>
            <a:ext cx="8953502" cy="4524315"/>
          </a:xfrm>
          <a:prstGeom prst="rect">
            <a:avLst/>
          </a:prstGeom>
          <a:noFill/>
        </p:spPr>
        <p:txBody>
          <a:bodyPr wrap="square">
            <a:spAutoFit/>
          </a:bodyPr>
          <a:lstStyle/>
          <a:p>
            <a:pPr eaLnBrk="1" fontAlgn="auto" hangingPunct="1">
              <a:spcBef>
                <a:spcPts val="0"/>
              </a:spcBef>
              <a:spcAft>
                <a:spcPts val="0"/>
              </a:spcAft>
              <a:defRPr/>
            </a:pPr>
            <a:r>
              <a:rPr lang="en-US" sz="2400" dirty="0">
                <a:solidFill>
                  <a:schemeClr val="accent1">
                    <a:lumMod val="50000"/>
                  </a:schemeClr>
                </a:solidFill>
                <a:latin typeface="Candara" panose="020E0502030303020204" pitchFamily="34" charset="0"/>
                <a:cs typeface="Arial" charset="0"/>
              </a:rPr>
              <a:t>Customer service can be defined as the following:</a:t>
            </a:r>
          </a:p>
          <a:p>
            <a:pPr eaLnBrk="1" fontAlgn="auto" hangingPunct="1">
              <a:spcBef>
                <a:spcPts val="0"/>
              </a:spcBef>
              <a:spcAft>
                <a:spcPts val="0"/>
              </a:spcAft>
              <a:defRPr/>
            </a:pPr>
            <a:endParaRPr lang="en-US" sz="2400" dirty="0">
              <a:solidFill>
                <a:schemeClr val="accent1">
                  <a:lumMod val="50000"/>
                </a:schemeClr>
              </a:solidFill>
              <a:latin typeface="Candara" panose="020E0502030303020204" pitchFamily="34" charset="0"/>
              <a:cs typeface="Arial" charset="0"/>
            </a:endParaRPr>
          </a:p>
          <a:p>
            <a:pPr marL="342900" indent="-342900" eaLnBrk="1" fontAlgn="auto" hangingPunct="1">
              <a:spcBef>
                <a:spcPts val="0"/>
              </a:spcBef>
              <a:spcAft>
                <a:spcPts val="0"/>
              </a:spcAft>
              <a:buFont typeface="Wingdings" panose="05000000000000000000" pitchFamily="2" charset="2"/>
              <a:buChar char="Ø"/>
              <a:defRPr/>
            </a:pPr>
            <a:r>
              <a:rPr lang="en-US" sz="2400" dirty="0">
                <a:solidFill>
                  <a:schemeClr val="accent1">
                    <a:lumMod val="50000"/>
                  </a:schemeClr>
                </a:solidFill>
                <a:latin typeface="Candara" panose="020E0502030303020204" pitchFamily="34" charset="0"/>
                <a:cs typeface="Arial" charset="0"/>
              </a:rPr>
              <a:t>Assistance and advice provided by a company to people who buy or use its products or services.</a:t>
            </a:r>
          </a:p>
          <a:p>
            <a:pPr marL="342900" indent="-342900" eaLnBrk="1" fontAlgn="auto" hangingPunct="1">
              <a:spcBef>
                <a:spcPts val="0"/>
              </a:spcBef>
              <a:spcAft>
                <a:spcPts val="0"/>
              </a:spcAft>
              <a:buFont typeface="Wingdings" panose="05000000000000000000" pitchFamily="2" charset="2"/>
              <a:buChar char="Ø"/>
              <a:defRPr/>
            </a:pPr>
            <a:endParaRPr lang="en-US" sz="2400" dirty="0">
              <a:solidFill>
                <a:schemeClr val="accent1">
                  <a:lumMod val="50000"/>
                </a:schemeClr>
              </a:solidFill>
              <a:latin typeface="Candara" panose="020E0502030303020204" pitchFamily="34" charset="0"/>
              <a:cs typeface="Arial" charset="0"/>
            </a:endParaRPr>
          </a:p>
          <a:p>
            <a:pPr marL="342900" indent="-342900" eaLnBrk="1" fontAlgn="auto" hangingPunct="1">
              <a:spcBef>
                <a:spcPts val="0"/>
              </a:spcBef>
              <a:spcAft>
                <a:spcPts val="0"/>
              </a:spcAft>
              <a:buFont typeface="Wingdings" panose="05000000000000000000" pitchFamily="2" charset="2"/>
              <a:buChar char="Ø"/>
              <a:defRPr/>
            </a:pPr>
            <a:r>
              <a:rPr lang="en-US" sz="2400" dirty="0">
                <a:solidFill>
                  <a:schemeClr val="accent1">
                    <a:lumMod val="50000"/>
                  </a:schemeClr>
                </a:solidFill>
                <a:latin typeface="Candara" panose="020E0502030303020204" pitchFamily="34" charset="0"/>
                <a:cs typeface="Arial" charset="0"/>
              </a:rPr>
              <a:t>The art of ensuring the best service to customers while they are engaged in the company’s services or goods.</a:t>
            </a:r>
          </a:p>
          <a:p>
            <a:pPr marL="342900" indent="-342900" eaLnBrk="1" fontAlgn="auto" hangingPunct="1">
              <a:spcBef>
                <a:spcPts val="0"/>
              </a:spcBef>
              <a:spcAft>
                <a:spcPts val="0"/>
              </a:spcAft>
              <a:buFont typeface="Wingdings" panose="05000000000000000000" pitchFamily="2" charset="2"/>
              <a:buChar char="Ø"/>
              <a:defRPr/>
            </a:pPr>
            <a:endParaRPr lang="en-US" sz="2400" dirty="0">
              <a:solidFill>
                <a:schemeClr val="accent1">
                  <a:lumMod val="50000"/>
                </a:schemeClr>
              </a:solidFill>
              <a:latin typeface="Candara" panose="020E0502030303020204" pitchFamily="34" charset="0"/>
              <a:cs typeface="Arial" charset="0"/>
            </a:endParaRPr>
          </a:p>
          <a:p>
            <a:pPr marL="342900" indent="-342900" eaLnBrk="1" fontAlgn="auto" hangingPunct="1">
              <a:spcBef>
                <a:spcPts val="0"/>
              </a:spcBef>
              <a:spcAft>
                <a:spcPts val="0"/>
              </a:spcAft>
              <a:buFont typeface="Wingdings" panose="05000000000000000000" pitchFamily="2" charset="2"/>
              <a:buChar char="Ø"/>
              <a:defRPr/>
            </a:pPr>
            <a:r>
              <a:rPr lang="en-US" sz="2400" dirty="0">
                <a:solidFill>
                  <a:schemeClr val="accent1">
                    <a:lumMod val="50000"/>
                  </a:schemeClr>
                </a:solidFill>
                <a:latin typeface="Candara" panose="020E0502030303020204" pitchFamily="34" charset="0"/>
                <a:cs typeface="Arial" charset="0"/>
              </a:rPr>
              <a:t>An act of taking care of customer needs by providing and delivering professional, helpful, high-quality service and assistance before, during, and after the customer's requirements are met.</a:t>
            </a:r>
          </a:p>
        </p:txBody>
      </p:sp>
      <p:pic>
        <p:nvPicPr>
          <p:cNvPr id="12" name="Picture 11" descr="Icon&#10;&#10;Description automatically generated">
            <a:extLst>
              <a:ext uri="{FF2B5EF4-FFF2-40B4-BE49-F238E27FC236}">
                <a16:creationId xmlns:a16="http://schemas.microsoft.com/office/drawing/2014/main" id="{01F07824-F27E-F03D-291B-85F96BFCE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203" y="1829052"/>
            <a:ext cx="6583061" cy="5170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20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20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9AF1848-AC38-E883-C56E-1C09A4363E7F}"/>
              </a:ext>
            </a:extLst>
          </p:cNvPr>
          <p:cNvSpPr>
            <a:spLocks noGrp="1" noChangeArrowheads="1"/>
          </p:cNvSpPr>
          <p:nvPr>
            <p:ph type="title"/>
          </p:nvPr>
        </p:nvSpPr>
        <p:spPr>
          <a:xfrm>
            <a:off x="3554397" y="175995"/>
            <a:ext cx="4870142" cy="788972"/>
          </a:xfrm>
        </p:spPr>
        <p:txBody>
          <a:bodyPr/>
          <a:lstStyle/>
          <a:p>
            <a:r>
              <a:rPr lang="fr-FR" altLang="de-DE"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CUSTOMER</a:t>
            </a:r>
            <a:r>
              <a:rPr lang="fr-FR" altLang="de-DE" b="1" dirty="0">
                <a:solidFill>
                  <a:schemeClr val="accent1">
                    <a:lumMod val="75000"/>
                  </a:schemeClr>
                </a:solidFill>
                <a:effectLst>
                  <a:outerShdw blurRad="38100" dist="38100" dir="2700000" algn="tl">
                    <a:srgbClr val="000000">
                      <a:alpha val="43137"/>
                    </a:srgbClr>
                  </a:outerShdw>
                </a:effectLst>
              </a:rPr>
              <a:t> </a:t>
            </a:r>
            <a:r>
              <a:rPr lang="fr-FR" altLang="de-DE"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NEEDS</a:t>
            </a:r>
            <a:endParaRPr lang="de-LI" altLang="de-DE"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sp>
        <p:nvSpPr>
          <p:cNvPr id="21507" name="TextBox 3">
            <a:extLst>
              <a:ext uri="{FF2B5EF4-FFF2-40B4-BE49-F238E27FC236}">
                <a16:creationId xmlns:a16="http://schemas.microsoft.com/office/drawing/2014/main" id="{42E92730-4206-378F-20EE-BAEB73B4F7C1}"/>
              </a:ext>
            </a:extLst>
          </p:cNvPr>
          <p:cNvSpPr txBox="1">
            <a:spLocks noChangeArrowheads="1"/>
          </p:cNvSpPr>
          <p:nvPr/>
        </p:nvSpPr>
        <p:spPr bwMode="auto">
          <a:xfrm>
            <a:off x="469157" y="1901719"/>
            <a:ext cx="11524326" cy="47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 1. Fairness: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must feel that they’re getting adequate attention and fair and reasonable answers.</a:t>
            </a:r>
          </a:p>
          <a:p>
            <a:pPr defTabSz="914400">
              <a:spcBef>
                <a:spcPct val="0"/>
              </a:spcBef>
              <a:buNone/>
            </a:pPr>
            <a:endParaRPr lang="en-US" altLang="de-DE" sz="1700" dirty="0">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2. Friendliness: </a:t>
            </a:r>
            <a:r>
              <a:rPr lang="en-US" altLang="de-DE" sz="1700" dirty="0">
                <a:solidFill>
                  <a:schemeClr val="accent1">
                    <a:lumMod val="50000"/>
                  </a:schemeClr>
                </a:solidFill>
                <a:latin typeface="Candara" panose="020E0502030303020204" pitchFamily="34" charset="0"/>
                <a:cs typeface="Arial" panose="020B0604020202020204" pitchFamily="34" charset="0"/>
              </a:rPr>
              <a:t>This is the most basic customer need that’s associated with things like courtesy and politeness. Friendly agents are a top indicator of a good customer experience.</a:t>
            </a:r>
          </a:p>
          <a:p>
            <a:pPr eaLnBrk="1" hangingPunct="1">
              <a:lnSpc>
                <a:spcPct val="100000"/>
              </a:lnSpc>
              <a:spcBef>
                <a:spcPct val="0"/>
              </a:spcBef>
              <a:buNone/>
            </a:pPr>
            <a:endParaRPr lang="en-US" altLang="de-DE" sz="1700" dirty="0">
              <a:solidFill>
                <a:schemeClr val="accent1">
                  <a:lumMod val="50000"/>
                </a:schemeClr>
              </a:solidFill>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3. Empathy: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need to know the organization understands and appreciates their needs and circumstances. </a:t>
            </a:r>
          </a:p>
          <a:p>
            <a:pPr eaLnBrk="1" hangingPunct="1">
              <a:lnSpc>
                <a:spcPct val="100000"/>
              </a:lnSpc>
              <a:spcBef>
                <a:spcPct val="0"/>
              </a:spcBef>
              <a:buNone/>
            </a:pPr>
            <a:endParaRPr lang="en-US" altLang="de-DE" sz="1700" dirty="0">
              <a:solidFill>
                <a:schemeClr val="accent1">
                  <a:lumMod val="50000"/>
                </a:schemeClr>
              </a:solidFill>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4. Control</a:t>
            </a:r>
            <a:r>
              <a:rPr lang="en-US" altLang="de-DE" sz="1700" dirty="0">
                <a:solidFill>
                  <a:schemeClr val="accent6"/>
                </a:solidFill>
                <a:latin typeface="Candara" panose="020E0502030303020204" pitchFamily="34" charset="0"/>
                <a:cs typeface="Arial" panose="020B0604020202020204" pitchFamily="34" charset="0"/>
              </a:rPr>
              <a:t>: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want to feel like they have an influence on the outcome. You can empower your customers by listening to their feedback and using it to improve.</a:t>
            </a:r>
          </a:p>
          <a:p>
            <a:pPr eaLnBrk="1" hangingPunct="1">
              <a:lnSpc>
                <a:spcPct val="100000"/>
              </a:lnSpc>
              <a:spcBef>
                <a:spcPct val="0"/>
              </a:spcBef>
              <a:buNone/>
            </a:pPr>
            <a:endParaRPr lang="en-US" altLang="de-DE" sz="1700" dirty="0">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5. Alternatives:</a:t>
            </a:r>
            <a:r>
              <a:rPr lang="en-US" altLang="de-DE" sz="1700" dirty="0">
                <a:solidFill>
                  <a:schemeClr val="accent6"/>
                </a:solidFill>
                <a:latin typeface="Candara" panose="020E0502030303020204" pitchFamily="34" charset="0"/>
                <a:cs typeface="Arial" panose="020B0604020202020204" pitchFamily="34" charset="0"/>
              </a:rPr>
              <a:t>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want choice and flexibility from customer service; they want to know there is a range of options available to satisfy them. </a:t>
            </a:r>
          </a:p>
          <a:p>
            <a:pPr eaLnBrk="1" hangingPunct="1">
              <a:lnSpc>
                <a:spcPct val="100000"/>
              </a:lnSpc>
              <a:spcBef>
                <a:spcPct val="0"/>
              </a:spcBef>
              <a:buNone/>
            </a:pPr>
            <a:endParaRPr lang="en-US" altLang="de-DE" sz="1700" b="1" dirty="0">
              <a:solidFill>
                <a:schemeClr val="accent6"/>
              </a:solidFill>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6. Information: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want to know about products/services; too much info and selling can be off-putting for them. A knowledge base is a great way to provide existing customers with the information they need when they need it. </a:t>
            </a:r>
            <a:br>
              <a:rPr lang="en-US" altLang="de-DE" sz="1700" dirty="0">
                <a:latin typeface="Candara" panose="020E0502030303020204" pitchFamily="34" charset="0"/>
                <a:cs typeface="Arial" panose="020B0604020202020204" pitchFamily="34" charset="0"/>
              </a:rPr>
            </a:br>
            <a:endParaRPr lang="en-US" altLang="de-DE" sz="1700" dirty="0">
              <a:latin typeface="Candara" panose="020E0502030303020204" pitchFamily="34" charset="0"/>
              <a:cs typeface="Arial" panose="020B0604020202020204" pitchFamily="34" charset="0"/>
            </a:endParaRPr>
          </a:p>
          <a:p>
            <a:pPr eaLnBrk="1" hangingPunct="1">
              <a:lnSpc>
                <a:spcPct val="100000"/>
              </a:lnSpc>
              <a:spcBef>
                <a:spcPct val="0"/>
              </a:spcBef>
              <a:buNone/>
            </a:pPr>
            <a:r>
              <a:rPr lang="en-US" altLang="de-DE" sz="1700" b="1" dirty="0">
                <a:solidFill>
                  <a:schemeClr val="accent6"/>
                </a:solidFill>
                <a:latin typeface="Candara" panose="020E0502030303020204" pitchFamily="34" charset="0"/>
                <a:cs typeface="Arial" panose="020B0604020202020204" pitchFamily="34" charset="0"/>
              </a:rPr>
              <a:t>7. Time: </a:t>
            </a:r>
            <a:r>
              <a:rPr lang="en-US" altLang="de-DE" sz="1700" dirty="0">
                <a:solidFill>
                  <a:schemeClr val="accent1">
                    <a:lumMod val="50000"/>
                  </a:schemeClr>
                </a:solidFill>
                <a:latin typeface="Candara" panose="020E0502030303020204" pitchFamily="34" charset="0"/>
                <a:cs typeface="Arial" panose="020B0604020202020204" pitchFamily="34" charset="0"/>
              </a:rPr>
              <a:t>Customers’ time is valuable, and organizations need to treat it as such. Most customers said resolving their issues quickly is the top component of a good customer experience.</a:t>
            </a:r>
          </a:p>
        </p:txBody>
      </p:sp>
      <p:sp>
        <p:nvSpPr>
          <p:cNvPr id="4" name="Title 1">
            <a:extLst>
              <a:ext uri="{FF2B5EF4-FFF2-40B4-BE49-F238E27FC236}">
                <a16:creationId xmlns:a16="http://schemas.microsoft.com/office/drawing/2014/main" id="{5BE25904-84D9-581B-32CA-1248257833EC}"/>
              </a:ext>
            </a:extLst>
          </p:cNvPr>
          <p:cNvSpPr txBox="1">
            <a:spLocks noChangeArrowheads="1"/>
          </p:cNvSpPr>
          <p:nvPr/>
        </p:nvSpPr>
        <p:spPr>
          <a:xfrm>
            <a:off x="580131" y="742521"/>
            <a:ext cx="10818674" cy="788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de-DE" sz="1700" dirty="0">
                <a:solidFill>
                  <a:schemeClr val="accent1">
                    <a:lumMod val="50000"/>
                  </a:schemeClr>
                </a:solidFill>
                <a:latin typeface="Candara" panose="020E0502030303020204" pitchFamily="34" charset="0"/>
                <a:ea typeface="+mn-ea"/>
                <a:cs typeface="Arial" panose="020B0604020202020204" pitchFamily="34" charset="0"/>
              </a:rPr>
              <a:t>Customer Needs are the motivations that make someone want to purchase a product or service and stay loyal to that business.</a:t>
            </a:r>
            <a:endParaRPr lang="de-LI" altLang="de-DE" sz="1700" dirty="0">
              <a:solidFill>
                <a:schemeClr val="accent1">
                  <a:lumMod val="50000"/>
                </a:schemeClr>
              </a:solidFill>
              <a:latin typeface="Candara" panose="020E0502030303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A1A95118-791C-8E97-1C24-9489232A9E67}"/>
              </a:ext>
            </a:extLst>
          </p:cNvPr>
          <p:cNvSpPr txBox="1">
            <a:spLocks noChangeArrowheads="1"/>
          </p:cNvSpPr>
          <p:nvPr/>
        </p:nvSpPr>
        <p:spPr>
          <a:xfrm>
            <a:off x="469157" y="1407201"/>
            <a:ext cx="10228632" cy="4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de-DE" sz="2400" b="1" dirty="0">
                <a:solidFill>
                  <a:schemeClr val="accent1">
                    <a:lumMod val="50000"/>
                  </a:schemeClr>
                </a:solidFill>
                <a:latin typeface="Candara" panose="020E0502030303020204" pitchFamily="34" charset="0"/>
                <a:ea typeface="+mn-ea"/>
                <a:cs typeface="Arial" panose="020B0604020202020204" pitchFamily="34" charset="0"/>
              </a:rPr>
              <a:t>Main Types of Customer Needs: </a:t>
            </a:r>
            <a:endParaRPr lang="de-LI" altLang="de-DE" sz="2400" b="1" dirty="0">
              <a:solidFill>
                <a:schemeClr val="accent1">
                  <a:lumMod val="50000"/>
                </a:schemeClr>
              </a:solidFill>
              <a:latin typeface="Candara" panose="020E0502030303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5537-AFC4-4198-A684-0D85293D1F47}"/>
              </a:ext>
            </a:extLst>
          </p:cNvPr>
          <p:cNvSpPr>
            <a:spLocks noGrp="1"/>
          </p:cNvSpPr>
          <p:nvPr>
            <p:ph type="title"/>
          </p:nvPr>
        </p:nvSpPr>
        <p:spPr>
          <a:xfrm>
            <a:off x="1210692" y="424502"/>
            <a:ext cx="9770616" cy="978170"/>
          </a:xfrm>
        </p:spPr>
        <p:txBody>
          <a:bodyPr anchor="ctr">
            <a:normAutofit/>
          </a:bodyPr>
          <a:lstStyle/>
          <a:p>
            <a:r>
              <a:rPr lang="en-US" altLang="en-US" sz="36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WHO IS RESPONSIBLE FOR CUSTOMER SERVICE?</a:t>
            </a:r>
            <a:endParaRPr lang="de-LI" sz="36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pic>
        <p:nvPicPr>
          <p:cNvPr id="13" name="Picture 12" descr="A group of people raising their hands&#10;&#10;Description automatically generated with medium confidence">
            <a:extLst>
              <a:ext uri="{FF2B5EF4-FFF2-40B4-BE49-F238E27FC236}">
                <a16:creationId xmlns:a16="http://schemas.microsoft.com/office/drawing/2014/main" id="{3EFDBDF3-2A47-4F06-14B8-770043EF0C7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5187" y="4139972"/>
            <a:ext cx="10321626" cy="2718028"/>
          </a:xfrm>
          <a:prstGeom prst="rect">
            <a:avLst/>
          </a:prstGeom>
        </p:spPr>
      </p:pic>
      <p:sp>
        <p:nvSpPr>
          <p:cNvPr id="14" name="Title 1">
            <a:extLst>
              <a:ext uri="{FF2B5EF4-FFF2-40B4-BE49-F238E27FC236}">
                <a16:creationId xmlns:a16="http://schemas.microsoft.com/office/drawing/2014/main" id="{23CBC7A7-6AE3-12D5-9160-1DC1D11D7428}"/>
              </a:ext>
            </a:extLst>
          </p:cNvPr>
          <p:cNvSpPr txBox="1">
            <a:spLocks noChangeArrowheads="1"/>
          </p:cNvSpPr>
          <p:nvPr/>
        </p:nvSpPr>
        <p:spPr>
          <a:xfrm>
            <a:off x="1851841" y="2832177"/>
            <a:ext cx="8488317" cy="788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de-DE" sz="2000" b="1" dirty="0">
                <a:solidFill>
                  <a:schemeClr val="accent1">
                    <a:lumMod val="50000"/>
                  </a:schemeClr>
                </a:solidFill>
                <a:latin typeface="Candara" panose="020E0502030303020204" pitchFamily="34" charset="0"/>
                <a:ea typeface="+mn-ea"/>
                <a:cs typeface="Arial" panose="020B0604020202020204" pitchFamily="34" charset="0"/>
              </a:rPr>
              <a:t>Everybody</a:t>
            </a:r>
            <a:r>
              <a:rPr lang="en-US" altLang="de-DE" sz="2000" dirty="0">
                <a:solidFill>
                  <a:schemeClr val="accent1">
                    <a:lumMod val="50000"/>
                  </a:schemeClr>
                </a:solidFill>
                <a:latin typeface="Candara" panose="020E0502030303020204" pitchFamily="34" charset="0"/>
                <a:ea typeface="+mn-ea"/>
                <a:cs typeface="Arial" panose="020B0604020202020204" pitchFamily="34" charset="0"/>
              </a:rPr>
              <a:t> in the organization is responsible for providing customer service.</a:t>
            </a:r>
            <a:endParaRPr lang="de-LI" altLang="de-DE" sz="2000" dirty="0">
              <a:solidFill>
                <a:schemeClr val="accent1">
                  <a:lumMod val="50000"/>
                </a:schemeClr>
              </a:solidFill>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409821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45E2-C77D-8D52-AE39-668C78E18FBA}"/>
              </a:ext>
            </a:extLst>
          </p:cNvPr>
          <p:cNvSpPr>
            <a:spLocks noGrp="1"/>
          </p:cNvSpPr>
          <p:nvPr>
            <p:ph type="title"/>
          </p:nvPr>
        </p:nvSpPr>
        <p:spPr>
          <a:xfrm>
            <a:off x="3228882" y="427268"/>
            <a:ext cx="5376168" cy="753461"/>
          </a:xfrm>
        </p:spPr>
        <p:txBody>
          <a:bodyPr>
            <a:normAutofit fontScale="90000"/>
          </a:bodyPr>
          <a:lstStyle/>
          <a:p>
            <a:r>
              <a:rPr lang="en-US" sz="36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WHO ARE OUR CUSTOMERS?</a:t>
            </a:r>
            <a:endParaRPr lang="de-LI" sz="36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sp>
        <p:nvSpPr>
          <p:cNvPr id="6" name="TextBox 5">
            <a:extLst>
              <a:ext uri="{FF2B5EF4-FFF2-40B4-BE49-F238E27FC236}">
                <a16:creationId xmlns:a16="http://schemas.microsoft.com/office/drawing/2014/main" id="{7DEC2114-B86D-D270-CC45-63B015EABF75}"/>
              </a:ext>
            </a:extLst>
          </p:cNvPr>
          <p:cNvSpPr txBox="1"/>
          <p:nvPr/>
        </p:nvSpPr>
        <p:spPr>
          <a:xfrm>
            <a:off x="-204187" y="1319552"/>
            <a:ext cx="12242307" cy="5016758"/>
          </a:xfrm>
          <a:prstGeom prst="rect">
            <a:avLst/>
          </a:prstGeom>
          <a:noFill/>
        </p:spPr>
        <p:txBody>
          <a:bodyPr wrap="square">
            <a:spAutoFit/>
          </a:bodyPr>
          <a:lstStyle/>
          <a:p>
            <a:pPr marL="742950" lvl="1" eaLnBrk="1" fontAlgn="auto" hangingPunct="1">
              <a:spcBef>
                <a:spcPct val="0"/>
              </a:spcBef>
              <a:spcAft>
                <a:spcPts val="0"/>
              </a:spcAft>
              <a:defRPr/>
            </a:pPr>
            <a:r>
              <a:rPr lang="en-US" altLang="en-US" sz="2000" b="1" dirty="0">
                <a:solidFill>
                  <a:schemeClr val="accent6"/>
                </a:solidFill>
                <a:latin typeface="Candara" panose="020E0502030303020204" pitchFamily="34" charset="0"/>
                <a:cs typeface="Arial" charset="0"/>
              </a:rPr>
              <a:t>EXTERNAL CUSTOMERS: </a:t>
            </a:r>
            <a:r>
              <a:rPr lang="en-US" sz="2000" b="0" i="0" dirty="0">
                <a:solidFill>
                  <a:schemeClr val="accent6"/>
                </a:solidFill>
                <a:effectLst/>
                <a:latin typeface="Candara" panose="020E0502030303020204" pitchFamily="34" charset="0"/>
              </a:rPr>
              <a:t> </a:t>
            </a:r>
            <a:r>
              <a:rPr lang="en-US" sz="2000" b="0" i="0" dirty="0">
                <a:solidFill>
                  <a:schemeClr val="accent1">
                    <a:lumMod val="50000"/>
                  </a:schemeClr>
                </a:solidFill>
                <a:effectLst/>
                <a:latin typeface="Candara" panose="020E0502030303020204" pitchFamily="34" charset="0"/>
              </a:rPr>
              <a:t>An external customer is anyone who purchases products or services from your business. They could be </a:t>
            </a:r>
            <a:r>
              <a:rPr lang="en-US" sz="2000" b="1" i="0" dirty="0">
                <a:solidFill>
                  <a:schemeClr val="accent1">
                    <a:lumMod val="50000"/>
                  </a:schemeClr>
                </a:solidFill>
                <a:effectLst/>
                <a:latin typeface="Candara" panose="020E0502030303020204" pitchFamily="34" charset="0"/>
              </a:rPr>
              <a:t>individual consumers, businesses, or other organizations</a:t>
            </a:r>
            <a:r>
              <a:rPr lang="en-US" sz="2000" b="0" i="0" dirty="0">
                <a:solidFill>
                  <a:schemeClr val="accent1">
                    <a:lumMod val="50000"/>
                  </a:schemeClr>
                </a:solidFill>
                <a:effectLst/>
                <a:latin typeface="Candara" panose="020E0502030303020204" pitchFamily="34" charset="0"/>
              </a:rPr>
              <a:t>.</a:t>
            </a:r>
          </a:p>
          <a:p>
            <a:pPr marL="742950" lvl="1" eaLnBrk="1" fontAlgn="auto" hangingPunct="1">
              <a:spcBef>
                <a:spcPct val="0"/>
              </a:spcBef>
              <a:spcAft>
                <a:spcPts val="0"/>
              </a:spcAft>
              <a:defRPr/>
            </a:pPr>
            <a:br>
              <a:rPr lang="en-US" sz="2000" dirty="0">
                <a:solidFill>
                  <a:schemeClr val="accent1">
                    <a:lumMod val="50000"/>
                  </a:schemeClr>
                </a:solidFill>
                <a:latin typeface="Candara" panose="020E0502030303020204" pitchFamily="34" charset="0"/>
              </a:rPr>
            </a:br>
            <a:r>
              <a:rPr lang="en-US" sz="2000" b="0" i="0" dirty="0">
                <a:solidFill>
                  <a:schemeClr val="accent1">
                    <a:lumMod val="50000"/>
                  </a:schemeClr>
                </a:solidFill>
                <a:effectLst/>
                <a:latin typeface="Candara" panose="020E0502030303020204" pitchFamily="34" charset="0"/>
              </a:rPr>
              <a:t>External customers are essential because they provide the revenue that allows your business to stay afloat and grow. As a result, it’s important to put their needs first and ensure that they have a positive experience when dealing with your company.</a:t>
            </a:r>
          </a:p>
          <a:p>
            <a:pPr marL="742950" lvl="1" eaLnBrk="1" fontAlgn="auto" hangingPunct="1">
              <a:spcBef>
                <a:spcPct val="0"/>
              </a:spcBef>
              <a:spcAft>
                <a:spcPts val="0"/>
              </a:spcAft>
              <a:defRPr/>
            </a:pPr>
            <a:endParaRPr lang="en-US" sz="2000" b="0" i="0" dirty="0">
              <a:solidFill>
                <a:schemeClr val="accent1">
                  <a:lumMod val="50000"/>
                </a:schemeClr>
              </a:solidFill>
              <a:effectLst/>
              <a:latin typeface="Candara" panose="020E0502030303020204" pitchFamily="34" charset="0"/>
            </a:endParaRPr>
          </a:p>
          <a:p>
            <a:pPr marL="742950" lvl="1" eaLnBrk="1" fontAlgn="auto" hangingPunct="1">
              <a:spcBef>
                <a:spcPct val="0"/>
              </a:spcBef>
              <a:spcAft>
                <a:spcPts val="0"/>
              </a:spcAft>
              <a:defRPr/>
            </a:pPr>
            <a:r>
              <a:rPr lang="en-US" sz="2000" b="0" i="0" dirty="0">
                <a:solidFill>
                  <a:schemeClr val="accent1">
                    <a:lumMod val="50000"/>
                  </a:schemeClr>
                </a:solidFill>
                <a:effectLst/>
                <a:latin typeface="Candara" panose="020E0502030303020204" pitchFamily="34" charset="0"/>
              </a:rPr>
              <a:t>By understanding their wants and needs, you can create products and services that will meet their expectations and keep them coming back for more.</a:t>
            </a:r>
          </a:p>
          <a:p>
            <a:pPr marL="742950" lvl="1" eaLnBrk="1" fontAlgn="auto" hangingPunct="1">
              <a:spcBef>
                <a:spcPct val="0"/>
              </a:spcBef>
              <a:spcAft>
                <a:spcPts val="0"/>
              </a:spcAft>
              <a:defRPr/>
            </a:pPr>
            <a:endParaRPr lang="en-US" sz="2000" dirty="0">
              <a:solidFill>
                <a:srgbClr val="202124"/>
              </a:solidFill>
              <a:latin typeface="Candara" panose="020E0502030303020204" pitchFamily="34" charset="0"/>
            </a:endParaRPr>
          </a:p>
          <a:p>
            <a:pPr marL="742950" lvl="1">
              <a:spcBef>
                <a:spcPct val="0"/>
              </a:spcBef>
              <a:defRPr/>
            </a:pPr>
            <a:r>
              <a:rPr lang="en-US" altLang="en-US" sz="2000" b="1" dirty="0">
                <a:solidFill>
                  <a:schemeClr val="accent6"/>
                </a:solidFill>
                <a:latin typeface="Candara" panose="020E0502030303020204" pitchFamily="34" charset="0"/>
                <a:cs typeface="Arial" charset="0"/>
              </a:rPr>
              <a:t>INTERNAL CUSTOMERS: </a:t>
            </a:r>
            <a:r>
              <a:rPr lang="en-US" sz="2000" b="0" i="0" dirty="0">
                <a:solidFill>
                  <a:schemeClr val="accent1">
                    <a:lumMod val="50000"/>
                  </a:schemeClr>
                </a:solidFill>
                <a:effectLst/>
                <a:latin typeface="Candara" panose="020E0502030303020204" pitchFamily="34" charset="0"/>
              </a:rPr>
              <a:t>An internal customer is a person or department within your organization that relies on products and services provided by other departments in order to do their job. This could include anything from ordering materials for production to requesting administrative support.</a:t>
            </a:r>
            <a:br>
              <a:rPr lang="en-US" sz="2000" b="0" i="0" dirty="0">
                <a:solidFill>
                  <a:schemeClr val="accent1">
                    <a:lumMod val="50000"/>
                  </a:schemeClr>
                </a:solidFill>
                <a:effectLst/>
                <a:latin typeface="Candara" panose="020E0502030303020204" pitchFamily="34" charset="0"/>
              </a:rPr>
            </a:br>
            <a:endParaRPr lang="en-US" sz="2000" b="0" i="0" dirty="0">
              <a:solidFill>
                <a:schemeClr val="accent1">
                  <a:lumMod val="50000"/>
                </a:schemeClr>
              </a:solidFill>
              <a:effectLst/>
              <a:latin typeface="Candara" panose="020E0502030303020204" pitchFamily="34" charset="0"/>
            </a:endParaRPr>
          </a:p>
          <a:p>
            <a:pPr marL="742950" lvl="1">
              <a:spcBef>
                <a:spcPct val="0"/>
              </a:spcBef>
              <a:defRPr/>
            </a:pPr>
            <a:r>
              <a:rPr lang="en-US" sz="2000" b="0" i="0" dirty="0">
                <a:solidFill>
                  <a:schemeClr val="accent1">
                    <a:lumMod val="50000"/>
                  </a:schemeClr>
                </a:solidFill>
                <a:effectLst/>
                <a:latin typeface="Candara" panose="020E0502030303020204" pitchFamily="34" charset="0"/>
              </a:rPr>
              <a:t>However, it isn’t just other departments that could be your internal customers. Other internal customers could include </a:t>
            </a:r>
            <a:r>
              <a:rPr lang="en-US" sz="2000" b="1" i="0" dirty="0">
                <a:solidFill>
                  <a:schemeClr val="accent1">
                    <a:lumMod val="50000"/>
                  </a:schemeClr>
                </a:solidFill>
                <a:effectLst/>
                <a:latin typeface="Candara" panose="020E0502030303020204" pitchFamily="34" charset="0"/>
              </a:rPr>
              <a:t>Employees</a:t>
            </a:r>
            <a:r>
              <a:rPr lang="en-US" sz="2000" b="1" dirty="0">
                <a:solidFill>
                  <a:schemeClr val="accent1">
                    <a:lumMod val="50000"/>
                  </a:schemeClr>
                </a:solidFill>
                <a:latin typeface="Candara" panose="020E0502030303020204" pitchFamily="34" charset="0"/>
              </a:rPr>
              <a:t>, </a:t>
            </a:r>
            <a:r>
              <a:rPr lang="en-US" sz="2000" b="1" i="0" dirty="0">
                <a:solidFill>
                  <a:schemeClr val="accent1">
                    <a:lumMod val="50000"/>
                  </a:schemeClr>
                </a:solidFill>
                <a:effectLst/>
                <a:latin typeface="Candara" panose="020E0502030303020204" pitchFamily="34" charset="0"/>
              </a:rPr>
              <a:t>Suppliers</a:t>
            </a:r>
            <a:r>
              <a:rPr lang="en-US" sz="2000" b="1" dirty="0">
                <a:solidFill>
                  <a:schemeClr val="accent1">
                    <a:lumMod val="50000"/>
                  </a:schemeClr>
                </a:solidFill>
                <a:latin typeface="Candara" panose="020E0502030303020204" pitchFamily="34" charset="0"/>
              </a:rPr>
              <a:t>, </a:t>
            </a:r>
            <a:r>
              <a:rPr lang="en-US" sz="2000" b="1" i="0" dirty="0">
                <a:solidFill>
                  <a:schemeClr val="accent1">
                    <a:lumMod val="50000"/>
                  </a:schemeClr>
                </a:solidFill>
                <a:effectLst/>
                <a:latin typeface="Candara" panose="020E0502030303020204" pitchFamily="34" charset="0"/>
              </a:rPr>
              <a:t>Shareholders</a:t>
            </a:r>
            <a:r>
              <a:rPr lang="en-US" sz="2000" b="1" dirty="0">
                <a:solidFill>
                  <a:schemeClr val="accent1">
                    <a:lumMod val="50000"/>
                  </a:schemeClr>
                </a:solidFill>
                <a:latin typeface="Candara" panose="020E0502030303020204" pitchFamily="34" charset="0"/>
              </a:rPr>
              <a:t>, and </a:t>
            </a:r>
            <a:r>
              <a:rPr lang="en-US" sz="2000" b="1" i="0" dirty="0">
                <a:solidFill>
                  <a:schemeClr val="accent1">
                    <a:lumMod val="50000"/>
                  </a:schemeClr>
                </a:solidFill>
                <a:effectLst/>
                <a:latin typeface="Candara" panose="020E0502030303020204" pitchFamily="34" charset="0"/>
              </a:rPr>
              <a:t>Stakeholders.</a:t>
            </a:r>
          </a:p>
        </p:txBody>
      </p:sp>
    </p:spTree>
    <p:extLst>
      <p:ext uri="{BB962C8B-B14F-4D97-AF65-F5344CB8AC3E}">
        <p14:creationId xmlns:p14="http://schemas.microsoft.com/office/powerpoint/2010/main" val="159309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A4C6E953-1F1C-FECE-B9D4-E55DCE59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3" y="4952347"/>
            <a:ext cx="2300288" cy="1283882"/>
          </a:xfrm>
          <a:prstGeom prst="rect">
            <a:avLst/>
          </a:prstGeom>
        </p:spPr>
      </p:pic>
      <p:sp>
        <p:nvSpPr>
          <p:cNvPr id="25602" name="Title 1">
            <a:extLst>
              <a:ext uri="{FF2B5EF4-FFF2-40B4-BE49-F238E27FC236}">
                <a16:creationId xmlns:a16="http://schemas.microsoft.com/office/drawing/2014/main" id="{89A92789-9B63-3AE4-EA64-4810C437225D}"/>
              </a:ext>
            </a:extLst>
          </p:cNvPr>
          <p:cNvSpPr>
            <a:spLocks noGrp="1" noChangeArrowheads="1"/>
          </p:cNvSpPr>
          <p:nvPr>
            <p:ph type="title"/>
          </p:nvPr>
        </p:nvSpPr>
        <p:spPr>
          <a:xfrm>
            <a:off x="358360" y="354583"/>
            <a:ext cx="3672102" cy="1836167"/>
          </a:xfrm>
        </p:spPr>
        <p:txBody>
          <a:bodyPr>
            <a:normAutofit/>
          </a:bodyPr>
          <a:lstStyle/>
          <a:p>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PERSONAL CLEANLINESS AND MANNERS</a:t>
            </a:r>
            <a:endParaRPr lang="en-US" altLang="de-DE"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pic>
        <p:nvPicPr>
          <p:cNvPr id="11" name="Picture 10" descr="A close-up of a knife&#10;&#10;Description automatically generated with low confidence">
            <a:extLst>
              <a:ext uri="{FF2B5EF4-FFF2-40B4-BE49-F238E27FC236}">
                <a16:creationId xmlns:a16="http://schemas.microsoft.com/office/drawing/2014/main" id="{8A37F407-886E-2A21-FCED-8626E9B96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42178" flipH="1">
            <a:off x="-287584" y="4049803"/>
            <a:ext cx="2763637" cy="2561290"/>
          </a:xfrm>
          <a:prstGeom prst="rect">
            <a:avLst/>
          </a:prstGeom>
        </p:spPr>
      </p:pic>
      <p:sp>
        <p:nvSpPr>
          <p:cNvPr id="23555" name="Content Placeholder 2">
            <a:extLst>
              <a:ext uri="{FF2B5EF4-FFF2-40B4-BE49-F238E27FC236}">
                <a16:creationId xmlns:a16="http://schemas.microsoft.com/office/drawing/2014/main" id="{2E1E1D67-6864-34F2-7DB3-5529B03B980D}"/>
              </a:ext>
            </a:extLst>
          </p:cNvPr>
          <p:cNvSpPr>
            <a:spLocks noGrp="1"/>
          </p:cNvSpPr>
          <p:nvPr>
            <p:ph idx="1"/>
          </p:nvPr>
        </p:nvSpPr>
        <p:spPr>
          <a:xfrm>
            <a:off x="4385164" y="612560"/>
            <a:ext cx="7448476" cy="6008287"/>
          </a:xfrm>
        </p:spPr>
        <p:txBody>
          <a:bodyPr rtlCol="0" anchor="ctr">
            <a:normAutofit/>
          </a:bodyPr>
          <a:lstStyle/>
          <a:p>
            <a:pPr marL="0" indent="0" fontAlgn="auto">
              <a:spcAft>
                <a:spcPts val="0"/>
              </a:spcAft>
              <a:buNone/>
              <a:defRPr/>
            </a:pPr>
            <a:r>
              <a:rPr lang="en-US" altLang="en-US" sz="2200" b="1" dirty="0">
                <a:solidFill>
                  <a:schemeClr val="accent1">
                    <a:lumMod val="50000"/>
                  </a:schemeClr>
                </a:solidFill>
                <a:latin typeface="Candara" panose="020E0502030303020204" pitchFamily="34" charset="0"/>
                <a:cs typeface="Arial" panose="020B0604020202020204" pitchFamily="34" charset="0"/>
              </a:rPr>
              <a:t>Personal hygiene:</a:t>
            </a:r>
          </a:p>
          <a:p>
            <a:pPr>
              <a:defRPr/>
            </a:pPr>
            <a:r>
              <a:rPr lang="en-US" altLang="en-US" sz="2200" dirty="0">
                <a:solidFill>
                  <a:schemeClr val="accent1">
                    <a:lumMod val="50000"/>
                  </a:schemeClr>
                </a:solidFill>
                <a:latin typeface="Candara" panose="020E0502030303020204" pitchFamily="34" charset="0"/>
                <a:cs typeface="Arial" panose="020B0604020202020204" pitchFamily="34" charset="0"/>
              </a:rPr>
              <a:t>Clean, and ironed uniforms including badges.</a:t>
            </a:r>
          </a:p>
          <a:p>
            <a:pPr fontAlgn="auto">
              <a:spcAft>
                <a:spcPts val="0"/>
              </a:spcAft>
              <a:defRPr/>
            </a:pPr>
            <a:r>
              <a:rPr lang="en-US" altLang="en-US" sz="2200" dirty="0">
                <a:solidFill>
                  <a:schemeClr val="accent1">
                    <a:lumMod val="50000"/>
                  </a:schemeClr>
                </a:solidFill>
                <a:latin typeface="Candara" panose="020E0502030303020204" pitchFamily="34" charset="0"/>
                <a:cs typeface="Arial" panose="020B0604020202020204" pitchFamily="34" charset="0"/>
              </a:rPr>
              <a:t>Clothing – appropriate to the situation.</a:t>
            </a:r>
          </a:p>
          <a:p>
            <a:pPr fontAlgn="auto">
              <a:spcAft>
                <a:spcPts val="0"/>
              </a:spcAft>
              <a:defRPr/>
            </a:pPr>
            <a:r>
              <a:rPr lang="en-US" altLang="en-US" sz="2200" dirty="0">
                <a:solidFill>
                  <a:schemeClr val="accent1">
                    <a:lumMod val="50000"/>
                  </a:schemeClr>
                </a:solidFill>
                <a:latin typeface="Candara" panose="020E0502030303020204" pitchFamily="34" charset="0"/>
                <a:cs typeface="Arial" panose="020B0604020202020204" pitchFamily="34" charset="0"/>
              </a:rPr>
              <a:t>Hair – combed or comfortable style.</a:t>
            </a:r>
          </a:p>
          <a:p>
            <a:pPr fontAlgn="auto">
              <a:spcAft>
                <a:spcPts val="0"/>
              </a:spcAft>
              <a:defRPr/>
            </a:pPr>
            <a:r>
              <a:rPr lang="en-US" altLang="en-US" sz="2200" dirty="0">
                <a:solidFill>
                  <a:schemeClr val="accent1">
                    <a:lumMod val="50000"/>
                  </a:schemeClr>
                </a:solidFill>
                <a:latin typeface="Candara" panose="020E0502030303020204" pitchFamily="34" charset="0"/>
                <a:cs typeface="Arial" panose="020B0604020202020204" pitchFamily="34" charset="0"/>
              </a:rPr>
              <a:t>Accessories – wear an adequate amount of jewelry, earrings, and perfume.</a:t>
            </a:r>
          </a:p>
          <a:p>
            <a:pPr marL="0" indent="0">
              <a:buNone/>
              <a:defRPr/>
            </a:pPr>
            <a:r>
              <a:rPr lang="en-US" altLang="en-US" sz="2200" b="1" dirty="0">
                <a:solidFill>
                  <a:schemeClr val="accent1">
                    <a:lumMod val="50000"/>
                  </a:schemeClr>
                </a:solidFill>
                <a:latin typeface="Candara" panose="020E0502030303020204" pitchFamily="34" charset="0"/>
                <a:cs typeface="Arial" panose="020B0604020202020204" pitchFamily="34" charset="0"/>
              </a:rPr>
              <a:t>Expression &amp; Composure:</a:t>
            </a:r>
          </a:p>
          <a:p>
            <a:pPr>
              <a:defRPr/>
            </a:pPr>
            <a:r>
              <a:rPr lang="en-US" altLang="en-US" sz="2200" dirty="0">
                <a:solidFill>
                  <a:schemeClr val="accent1">
                    <a:lumMod val="50000"/>
                  </a:schemeClr>
                </a:solidFill>
                <a:latin typeface="Candara" panose="020E0502030303020204" pitchFamily="34" charset="0"/>
                <a:cs typeface="Arial" panose="020B0604020202020204" pitchFamily="34" charset="0"/>
              </a:rPr>
              <a:t>Facial expressions: friendly with a polite smile.</a:t>
            </a:r>
          </a:p>
          <a:p>
            <a:pPr>
              <a:defRPr/>
            </a:pPr>
            <a:r>
              <a:rPr lang="en-US" altLang="en-US" sz="2200" dirty="0">
                <a:solidFill>
                  <a:schemeClr val="accent1">
                    <a:lumMod val="50000"/>
                  </a:schemeClr>
                </a:solidFill>
                <a:latin typeface="Candara" panose="020E0502030303020204" pitchFamily="34" charset="0"/>
                <a:cs typeface="Arial" panose="020B0604020202020204" pitchFamily="34" charset="0"/>
              </a:rPr>
              <a:t>Tone of voice: calm, patient and confident.</a:t>
            </a:r>
          </a:p>
          <a:p>
            <a:pPr marL="0" indent="0">
              <a:buNone/>
              <a:defRPr/>
            </a:pPr>
            <a:r>
              <a:rPr lang="en-US" altLang="en-US" sz="2200" b="1" dirty="0">
                <a:solidFill>
                  <a:schemeClr val="accent1">
                    <a:lumMod val="50000"/>
                  </a:schemeClr>
                </a:solidFill>
                <a:latin typeface="Candara" panose="020E0502030303020204" pitchFamily="34" charset="0"/>
                <a:cs typeface="Arial" panose="020B0604020202020204" pitchFamily="34" charset="0"/>
              </a:rPr>
              <a:t>Body language:</a:t>
            </a:r>
          </a:p>
          <a:p>
            <a:pPr>
              <a:defRPr/>
            </a:pPr>
            <a:r>
              <a:rPr lang="en-US" altLang="en-US" sz="2200" dirty="0">
                <a:solidFill>
                  <a:schemeClr val="accent1">
                    <a:lumMod val="50000"/>
                  </a:schemeClr>
                </a:solidFill>
                <a:latin typeface="Candara" panose="020E0502030303020204" pitchFamily="34" charset="0"/>
                <a:cs typeface="Arial" panose="020B0604020202020204" pitchFamily="34" charset="0"/>
              </a:rPr>
              <a:t>Welcoming- Steady, straight and poised posture.</a:t>
            </a:r>
          </a:p>
          <a:p>
            <a:pPr marL="0" indent="0" fontAlgn="auto">
              <a:spcAft>
                <a:spcPts val="0"/>
              </a:spcAft>
              <a:buNone/>
              <a:defRPr/>
            </a:pPr>
            <a:r>
              <a:rPr lang="en-US" altLang="en-US" sz="2200" b="1" dirty="0">
                <a:solidFill>
                  <a:schemeClr val="accent1">
                    <a:lumMod val="50000"/>
                  </a:schemeClr>
                </a:solidFill>
                <a:latin typeface="Candara" panose="020E0502030303020204" pitchFamily="34" charset="0"/>
                <a:cs typeface="Arial" panose="020B0604020202020204" pitchFamily="34" charset="0"/>
              </a:rPr>
              <a:t>Surrounding:</a:t>
            </a:r>
          </a:p>
          <a:p>
            <a:pPr>
              <a:defRPr/>
            </a:pPr>
            <a:r>
              <a:rPr lang="en-US" altLang="en-US" sz="2200" dirty="0">
                <a:solidFill>
                  <a:schemeClr val="accent1">
                    <a:lumMod val="50000"/>
                  </a:schemeClr>
                </a:solidFill>
                <a:latin typeface="Candara" panose="020E0502030303020204" pitchFamily="34" charset="0"/>
                <a:cs typeface="Arial" panose="020B0604020202020204" pitchFamily="34" charset="0"/>
              </a:rPr>
              <a:t>Keep your area clean and fresh: No messy desk, fresh watered flowers in the vase or late lunch on the desk.</a:t>
            </a:r>
            <a:endParaRPr lang="en-US" altLang="en-US" sz="2200" dirty="0">
              <a:solidFill>
                <a:schemeClr val="accent1">
                  <a:lumMod val="50000"/>
                </a:schemeClr>
              </a:solidFill>
              <a:latin typeface="Candara" panose="020E0502030303020204" pitchFamily="34" charset="0"/>
            </a:endParaRPr>
          </a:p>
        </p:txBody>
      </p:sp>
      <p:pic>
        <p:nvPicPr>
          <p:cNvPr id="13" name="Picture 12" descr="A picture containing text, iron&#10;&#10;Description automatically generated">
            <a:extLst>
              <a:ext uri="{FF2B5EF4-FFF2-40B4-BE49-F238E27FC236}">
                <a16:creationId xmlns:a16="http://schemas.microsoft.com/office/drawing/2014/main" id="{2359FC43-7AF3-1773-425C-EDD621D8E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323" y="2280227"/>
            <a:ext cx="2300287" cy="25035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A1F58-1A32-29D2-FDFE-33430972C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658" y="2314731"/>
            <a:ext cx="4812684" cy="2709846"/>
          </a:xfrm>
          <a:prstGeom prst="rect">
            <a:avLst/>
          </a:prstGeom>
        </p:spPr>
      </p:pic>
      <p:sp>
        <p:nvSpPr>
          <p:cNvPr id="5" name="Content Placeholder 2">
            <a:extLst>
              <a:ext uri="{FF2B5EF4-FFF2-40B4-BE49-F238E27FC236}">
                <a16:creationId xmlns:a16="http://schemas.microsoft.com/office/drawing/2014/main" id="{0E496ECE-ADC7-08B1-4E06-2397D5711CE8}"/>
              </a:ext>
            </a:extLst>
          </p:cNvPr>
          <p:cNvSpPr txBox="1">
            <a:spLocks/>
          </p:cNvSpPr>
          <p:nvPr/>
        </p:nvSpPr>
        <p:spPr>
          <a:xfrm>
            <a:off x="545976" y="1216131"/>
            <a:ext cx="11100048" cy="12495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1">
                    <a:lumMod val="50000"/>
                  </a:schemeClr>
                </a:solidFill>
                <a:latin typeface="Candara" panose="020E0502030303020204" pitchFamily="34" charset="0"/>
              </a:rPr>
              <a:t>Goods</a:t>
            </a:r>
            <a:r>
              <a:rPr lang="en-US" sz="2000" dirty="0">
                <a:solidFill>
                  <a:schemeClr val="accent1">
                    <a:lumMod val="50000"/>
                  </a:schemeClr>
                </a:solidFill>
                <a:latin typeface="Candara" panose="020E0502030303020204" pitchFamily="34" charset="0"/>
              </a:rPr>
              <a:t> imply a tangible commodity or product, which can be delivered to the customer. It involves the transfer of ownership and possession from the seller to the buyer. When a consumer purchases goods by paying their price, they have ownership of that good; hence, then possession of that particular good goes from the seller to the buyer.</a:t>
            </a:r>
            <a:endParaRPr lang="fr-FR" sz="2000" dirty="0">
              <a:solidFill>
                <a:schemeClr val="accent1">
                  <a:lumMod val="50000"/>
                </a:schemeClr>
              </a:solidFill>
              <a:latin typeface="Candara" panose="020E0502030303020204" pitchFamily="34" charset="0"/>
            </a:endParaRPr>
          </a:p>
        </p:txBody>
      </p:sp>
      <p:sp>
        <p:nvSpPr>
          <p:cNvPr id="6" name="Content Placeholder 2">
            <a:extLst>
              <a:ext uri="{FF2B5EF4-FFF2-40B4-BE49-F238E27FC236}">
                <a16:creationId xmlns:a16="http://schemas.microsoft.com/office/drawing/2014/main" id="{66D46D0E-517B-7EA1-1850-747BE7950369}"/>
              </a:ext>
            </a:extLst>
          </p:cNvPr>
          <p:cNvSpPr txBox="1">
            <a:spLocks/>
          </p:cNvSpPr>
          <p:nvPr/>
        </p:nvSpPr>
        <p:spPr>
          <a:xfrm>
            <a:off x="510466" y="5194662"/>
            <a:ext cx="11171068" cy="12495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accent1">
                    <a:lumMod val="50000"/>
                  </a:schemeClr>
                </a:solidFill>
                <a:latin typeface="Candara" panose="020E0502030303020204" pitchFamily="34" charset="0"/>
              </a:rPr>
              <a:t>On the other hand, </a:t>
            </a:r>
            <a:r>
              <a:rPr lang="en-US" sz="2000" b="1" dirty="0">
                <a:solidFill>
                  <a:schemeClr val="accent1">
                    <a:lumMod val="50000"/>
                  </a:schemeClr>
                </a:solidFill>
                <a:latin typeface="Candara" panose="020E0502030303020204" pitchFamily="34" charset="0"/>
              </a:rPr>
              <a:t>services</a:t>
            </a:r>
            <a:r>
              <a:rPr lang="en-US" sz="2000" dirty="0">
                <a:solidFill>
                  <a:schemeClr val="accent1">
                    <a:lumMod val="50000"/>
                  </a:schemeClr>
                </a:solidFill>
                <a:latin typeface="Candara" panose="020E0502030303020204" pitchFamily="34" charset="0"/>
              </a:rPr>
              <a:t> allude to intangible activities which are separately identifiable and provide the satisfaction of wants. Additionally, </a:t>
            </a:r>
            <a:r>
              <a:rPr lang="en-US" sz="2000" b="1" dirty="0">
                <a:solidFill>
                  <a:schemeClr val="accent1">
                    <a:lumMod val="50000"/>
                  </a:schemeClr>
                </a:solidFill>
                <a:latin typeface="Candara" panose="020E0502030303020204" pitchFamily="34" charset="0"/>
              </a:rPr>
              <a:t>services</a:t>
            </a:r>
            <a:r>
              <a:rPr lang="en-US" sz="2000" dirty="0">
                <a:solidFill>
                  <a:schemeClr val="accent1">
                    <a:lumMod val="50000"/>
                  </a:schemeClr>
                </a:solidFill>
                <a:latin typeface="Candara" panose="020E0502030303020204" pitchFamily="34" charset="0"/>
              </a:rPr>
              <a:t> are activities or benefits one party offers to another. It is basically some work that a person/persons do for another person. These activities can be performed by other people, companies, and others perform on your behalf. </a:t>
            </a:r>
            <a:endParaRPr lang="fr-FR" sz="2000" dirty="0">
              <a:solidFill>
                <a:schemeClr val="accent1">
                  <a:lumMod val="50000"/>
                </a:schemeClr>
              </a:solidFill>
              <a:latin typeface="Candara" panose="020E0502030303020204" pitchFamily="34" charset="0"/>
            </a:endParaRPr>
          </a:p>
        </p:txBody>
      </p:sp>
      <p:sp>
        <p:nvSpPr>
          <p:cNvPr id="7" name="Title 1">
            <a:extLst>
              <a:ext uri="{FF2B5EF4-FFF2-40B4-BE49-F238E27FC236}">
                <a16:creationId xmlns:a16="http://schemas.microsoft.com/office/drawing/2014/main" id="{51185EAF-EC32-87FA-A1F7-5F9412B21436}"/>
              </a:ext>
            </a:extLst>
          </p:cNvPr>
          <p:cNvSpPr txBox="1">
            <a:spLocks noChangeArrowheads="1"/>
          </p:cNvSpPr>
          <p:nvPr/>
        </p:nvSpPr>
        <p:spPr>
          <a:xfrm>
            <a:off x="3935914" y="413817"/>
            <a:ext cx="4320172" cy="6064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rPr>
              <a:t>GOODS VS SERVICES</a:t>
            </a:r>
            <a:endParaRPr lang="en-US" altLang="de-DE" sz="3200" b="1" dirty="0">
              <a:solidFill>
                <a:schemeClr val="accent1">
                  <a:lumMod val="75000"/>
                </a:schemeClr>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471837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1854</Words>
  <Application>Microsoft Office PowerPoint</Application>
  <PresentationFormat>Widescreen</PresentationFormat>
  <Paragraphs>189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Candara</vt:lpstr>
      <vt:lpstr>Wingdings</vt:lpstr>
      <vt:lpstr>Wingdings 2</vt:lpstr>
      <vt:lpstr>Office Theme</vt:lpstr>
      <vt:lpstr>CUSTOMER SERVICE</vt:lpstr>
      <vt:lpstr>KEYS TO A SUCCESSFUL SESSION!</vt:lpstr>
      <vt:lpstr>OVERVIEW</vt:lpstr>
      <vt:lpstr>CUSTOMER SERVICE </vt:lpstr>
      <vt:lpstr>CUSTOMER NEEDS</vt:lpstr>
      <vt:lpstr>WHO IS RESPONSIBLE FOR CUSTOMER SERVICE?</vt:lpstr>
      <vt:lpstr>WHO ARE OUR CUSTOMERS?</vt:lpstr>
      <vt:lpstr>PERSONAL CLEANLINESS AND MANNERS</vt:lpstr>
      <vt:lpstr>PowerPoint Presentation</vt:lpstr>
      <vt:lpstr>PowerPoint Presentation</vt:lpstr>
      <vt:lpstr>CUSTOMER SERVICE vs CUSTOMER SATISFACTION</vt:lpstr>
      <vt:lpstr>CUSTOMER SATISFACTION vs CUSTOMER SERVICE </vt:lpstr>
      <vt:lpstr>7 TECHNIQUES TO IMPROVE CUSTOMER SATISFACTION</vt:lpstr>
      <vt:lpstr>WHAT IS AN EXCEPTIONAL/POOR CUSTOMER SERVICE?</vt:lpstr>
      <vt:lpstr>EXCEPTIONAL CUSTOMER SERVICE CHARACTERISTICS</vt:lpstr>
      <vt:lpstr>PowerPoint Presentation</vt:lpstr>
      <vt:lpstr>TAKE AWAY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dc:title>
  <dc:creator>Adelaide Udusanze</dc:creator>
  <cp:lastModifiedBy>Adelaide Udusanze</cp:lastModifiedBy>
  <cp:revision>25</cp:revision>
  <dcterms:created xsi:type="dcterms:W3CDTF">2023-03-30T13:08:01Z</dcterms:created>
  <dcterms:modified xsi:type="dcterms:W3CDTF">2023-04-17T09:42:22Z</dcterms:modified>
</cp:coreProperties>
</file>